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8" r:id="rId2"/>
    <p:sldId id="297" r:id="rId3"/>
    <p:sldId id="305" r:id="rId4"/>
    <p:sldId id="312" r:id="rId5"/>
    <p:sldId id="313" r:id="rId6"/>
    <p:sldId id="314" r:id="rId7"/>
    <p:sldId id="296" r:id="rId8"/>
    <p:sldId id="315" r:id="rId9"/>
    <p:sldId id="316" r:id="rId10"/>
    <p:sldId id="317" r:id="rId11"/>
    <p:sldId id="318" r:id="rId12"/>
    <p:sldId id="319" r:id="rId13"/>
    <p:sldId id="278" r:id="rId14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814" autoAdjust="0"/>
  </p:normalViewPr>
  <p:slideViewPr>
    <p:cSldViewPr snapToGrid="0">
      <p:cViewPr varScale="1">
        <p:scale>
          <a:sx n="98" d="100"/>
          <a:sy n="98" d="100"/>
        </p:scale>
        <p:origin x="19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F8B78-EACE-4E09-BB0D-E50485E701E3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4F800-49A7-4547-9B8F-35009A2AE75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4468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AABF1-49DD-4B76-8A33-D774FE6C8B32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A31C4-E80F-4AC2-80A2-79D14D243B2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613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931863" eaLnBrk="0" hangingPunct="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931863" eaLnBrk="0" hangingPunct="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931863" eaLnBrk="0" hangingPunct="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931863" eaLnBrk="0" hangingPunct="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9318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9318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9318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9318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CE359D-0A39-40C0-8AD7-ED5664F88DF2}" type="slidenum">
              <a:rPr lang="lv-LV" altLang="lv-LV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lv-LV" altLang="lv-LV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4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22F9E8-AEA8-4F60-A0DC-6707DF4C3721}" type="slidenum">
              <a:rPr lang="lv-LV" altLang="lv-LV">
                <a:solidFill>
                  <a:prstClr val="black"/>
                </a:solidFill>
              </a:rPr>
              <a:pPr/>
              <a:t>13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118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086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461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52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50467C44-140F-4DCE-A22E-8EF0A7CB2FC5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4112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00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977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767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608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815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809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381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076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208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7F12F-1E3D-46CA-B6B5-2423E911692E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756B-7C3C-4EC2-A49E-5C038DAF33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439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lv/url?sa=i&amp;rct=j&amp;q=&amp;esrc=s&amp;source=images&amp;cd=&amp;cad=rja&amp;uact=8&amp;ved=0ahUKEwi7ub_Li_nSAhVMCSwKHZ2iDycQjRwIBw&amp;url=https://www.iconfinder.com/icons/170374/customers_friends_group_people_staff_user_users_icon&amp;bvm=bv.150729734,d.bGg&amp;psig=AFQjCNHq8k9_NdjaxW3cd6auda9xLC4J5w&amp;ust=149078675112222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lv/url?sa=i&amp;rct=j&amp;q=&amp;esrc=s&amp;source=images&amp;cd=&amp;cad=rja&amp;uact=8&amp;ved=0ahUKEwjQ17mT2fvSAhUGiCwKHWr7AJ0QjRwIBw&amp;url=http://university.programonpersuasion.com/&amp;bvm=bv.150729734,d.bGg&amp;psig=AFQjCNEzi_yR91sNpG_sp5PDSHlCbLEPQQ&amp;ust=1490876288798342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lv/url?sa=i&amp;rct=j&amp;q=&amp;esrc=s&amp;source=images&amp;cd=&amp;cad=rja&amp;uact=8&amp;ved=0ahUKEwit-MP78fjSAhUMFiwKHVN1CYwQjRwIBw&amp;url=http://mynewcontours.com/&amp;bvm=bv.150729734,d.bGg&amp;psig=AFQjCNFzFVwAnvZPOkUO1vjWiX9I05nPwA&amp;ust=1490779551727914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hyperlink" Target="https://www.google.lv/url?sa=i&amp;rct=j&amp;q=&amp;esrc=s&amp;source=images&amp;cd=&amp;cad=rja&amp;uact=8&amp;ved=0ahUKEwiA3cyY7fjSAhWBjSwKHcHZATgQjRwIBw&amp;url=http://www.la.lv/varpu-vainags/&amp;bvm=bv.150729734,d.bGg&amp;psig=AFQjCNFcT50Ru38xpia0bLltoLBsFLRE6w&amp;ust=14907769932177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7734" y="4750469"/>
            <a:ext cx="8751887" cy="1866900"/>
          </a:xfrm>
        </p:spPr>
        <p:txBody>
          <a:bodyPr/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endParaRPr lang="lv-LV" altLang="lv-LV" sz="1900" b="1" dirty="0">
              <a:solidFill>
                <a:srgbClr val="002060"/>
              </a:solidFill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</a:pPr>
            <a:endParaRPr lang="lv-LV" altLang="lv-LV" sz="2000" b="1" dirty="0">
              <a:solidFill>
                <a:srgbClr val="002060"/>
              </a:solidFill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lv-LV" altLang="lv-LV" sz="2000" dirty="0" smtClean="0">
                <a:solidFill>
                  <a:srgbClr val="002060"/>
                </a:solidFill>
              </a:rPr>
              <a:t>Kuldīgā</a:t>
            </a:r>
            <a:endParaRPr lang="lv-LV" altLang="lv-LV" sz="2000" dirty="0">
              <a:solidFill>
                <a:srgbClr val="002060"/>
              </a:solidFill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lv-LV" altLang="lv-LV" sz="2000" dirty="0">
                <a:solidFill>
                  <a:srgbClr val="002060"/>
                </a:solidFill>
              </a:rPr>
              <a:t>2017.gada 7.aprīlī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931" y="2633813"/>
            <a:ext cx="8096250" cy="1376363"/>
          </a:xfrm>
        </p:spPr>
        <p:txBody>
          <a:bodyPr>
            <a:noAutofit/>
          </a:bodyPr>
          <a:lstStyle/>
          <a:p>
            <a:r>
              <a:rPr lang="lv-LV" altLang="lv-LV" sz="3600" dirty="0">
                <a:solidFill>
                  <a:srgbClr val="002060"/>
                </a:solidFill>
              </a:rPr>
              <a:t/>
            </a:r>
            <a:br>
              <a:rPr lang="lv-LV" altLang="lv-LV" sz="3600" dirty="0">
                <a:solidFill>
                  <a:srgbClr val="002060"/>
                </a:solidFill>
              </a:rPr>
            </a:br>
            <a:r>
              <a:rPr lang="lv-LV" altLang="lv-LV" sz="3600" dirty="0">
                <a:solidFill>
                  <a:srgbClr val="002060"/>
                </a:solidFill>
              </a:rPr>
              <a:t>Valsts ieņēmumu dienesta aktualitātes</a:t>
            </a:r>
          </a:p>
        </p:txBody>
      </p:sp>
    </p:spTree>
    <p:extLst>
      <p:ext uri="{BB962C8B-B14F-4D97-AF65-F5344CB8AC3E}">
        <p14:creationId xmlns:p14="http://schemas.microsoft.com/office/powerpoint/2010/main" val="68335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006" y="269507"/>
            <a:ext cx="8710863" cy="6381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38" y="2407118"/>
            <a:ext cx="8340291" cy="480461"/>
          </a:xfrm>
        </p:spPr>
        <p:txBody>
          <a:bodyPr>
            <a:noAutofit/>
          </a:bodyPr>
          <a:lstStyle/>
          <a:p>
            <a:pPr algn="ctr"/>
            <a:r>
              <a:rPr lang="lv-LV" sz="4000" b="1" dirty="0">
                <a:solidFill>
                  <a:srgbClr val="002060"/>
                </a:solidFill>
              </a:rPr>
              <a:t>VID pienākums veikt nokavēto nodokļu maksājumu iekasēšanu</a:t>
            </a:r>
          </a:p>
        </p:txBody>
      </p:sp>
    </p:spTree>
    <p:extLst>
      <p:ext uri="{BB962C8B-B14F-4D97-AF65-F5344CB8AC3E}">
        <p14:creationId xmlns:p14="http://schemas.microsoft.com/office/powerpoint/2010/main" val="12076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9048122">
            <a:off x="-1024992" y="-768409"/>
            <a:ext cx="6560668" cy="623324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667902" y="2343854"/>
            <a:ext cx="1964158" cy="7934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 rot="4870052">
            <a:off x="6887911" y="2558173"/>
            <a:ext cx="2003325" cy="240987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Isosceles Triangle 20"/>
          <p:cNvSpPr/>
          <p:nvPr/>
        </p:nvSpPr>
        <p:spPr>
          <a:xfrm rot="6284976">
            <a:off x="7120606" y="5195451"/>
            <a:ext cx="1812430" cy="2019512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688" y="5125846"/>
            <a:ext cx="7158962" cy="37337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lv-LV" sz="1500" dirty="0">
                <a:solidFill>
                  <a:srgbClr val="002060"/>
                </a:solidFill>
              </a:rPr>
              <a:t>Informāciju par nokavētajiem nodokļu maksājumiem iespējams iegūt </a:t>
            </a:r>
            <a:r>
              <a:rPr lang="lv-LV" sz="1500" u="sng" dirty="0">
                <a:solidFill>
                  <a:srgbClr val="002060"/>
                </a:solidFill>
              </a:rPr>
              <a:t>jebkurā brīdī VID EDS</a:t>
            </a:r>
            <a:endParaRPr lang="lv-LV" sz="15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473" y="1173741"/>
            <a:ext cx="3220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lv-LV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nodokļu maksātājs veic nodokļu samaksu </a:t>
            </a:r>
            <a:r>
              <a:rPr lang="lv-LV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lv-LV" sz="15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darba dienu laikā</a:t>
            </a:r>
            <a:r>
              <a:rPr lang="lv-LV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maksājuma samaksas termiņa iestāšanās</a:t>
            </a:r>
          </a:p>
        </p:txBody>
      </p:sp>
      <p:pic>
        <p:nvPicPr>
          <p:cNvPr id="5122" name="Picture 2" descr="Attēlu rezultāti vaicājumam “seller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47" y="1062175"/>
            <a:ext cx="2085743" cy="208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36230" y="3161590"/>
            <a:ext cx="4237057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lv-LV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Netiek aprēķināta nokavējuma nauda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83949" y="2551703"/>
            <a:ext cx="1066692" cy="6900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rot="3582382">
            <a:off x="7232099" y="-364799"/>
            <a:ext cx="2060700" cy="1825112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Rectangle 27"/>
          <p:cNvSpPr/>
          <p:nvPr/>
        </p:nvSpPr>
        <p:spPr>
          <a:xfrm>
            <a:off x="1191206" y="4100460"/>
            <a:ext cx="6749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lv-LV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 parāda piedziņu neuzsāk, ja piedzenamā parāda kopsumma mazāka par </a:t>
            </a:r>
            <a:r>
              <a:rPr lang="lv-LV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</a:t>
            </a:r>
            <a:r>
              <a:rPr lang="lv-LV" sz="15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 </a:t>
            </a:r>
            <a:endParaRPr lang="lv-LV" sz="15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01377" y="163142"/>
            <a:ext cx="475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 piedziņas darbības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8" y="3875984"/>
            <a:ext cx="778474" cy="778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797" y="3164901"/>
            <a:ext cx="4100362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Netiek uzsāktas piedziņas darbības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328195" y="5044922"/>
            <a:ext cx="872493" cy="53522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rgbClr val="C00000"/>
                </a:solidFill>
              </a:rPr>
              <a:t>EDS</a:t>
            </a:r>
          </a:p>
        </p:txBody>
      </p:sp>
    </p:spTree>
    <p:extLst>
      <p:ext uri="{BB962C8B-B14F-4D97-AF65-F5344CB8AC3E}">
        <p14:creationId xmlns:p14="http://schemas.microsoft.com/office/powerpoint/2010/main" val="353555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286" y="188495"/>
            <a:ext cx="7647272" cy="1036642"/>
          </a:xfrm>
        </p:spPr>
        <p:txBody>
          <a:bodyPr>
            <a:normAutofit fontScale="90000"/>
          </a:bodyPr>
          <a:lstStyle/>
          <a:p>
            <a:pPr algn="r"/>
            <a:r>
              <a:rPr lang="lv-LV" dirty="0">
                <a:solidFill>
                  <a:srgbClr val="002060"/>
                </a:solidFill>
              </a:rPr>
              <a:t>Pasākumi, kas vērsti uz labprātīgu nokavēto nodokļu maksājumu </a:t>
            </a:r>
            <a:r>
              <a:rPr lang="lv-LV" dirty="0" smtClean="0">
                <a:solidFill>
                  <a:srgbClr val="002060"/>
                </a:solidFill>
              </a:rPr>
              <a:t>organizēšanu</a:t>
            </a:r>
            <a:br>
              <a:rPr lang="lv-LV" dirty="0" smtClean="0">
                <a:solidFill>
                  <a:srgbClr val="002060"/>
                </a:solidFill>
              </a:rPr>
            </a:br>
            <a:r>
              <a:rPr lang="lv-LV" sz="1700" i="1" dirty="0" smtClean="0">
                <a:solidFill>
                  <a:srgbClr val="0070C0"/>
                </a:solidFill>
              </a:rPr>
              <a:t>tiem nodokļu maksātājiem, kuri kā savu saimniecisko darbību ir norādījuši lauksaimniecību </a:t>
            </a:r>
            <a:endParaRPr lang="lv-LV" sz="17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999" y="4477416"/>
            <a:ext cx="8380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Vienošanās līguma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VID </a:t>
            </a: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noslēgšana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lai izbeigtu tiesisku strīdu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999" y="1501136"/>
            <a:ext cx="6001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lv-LV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Lūgums par </a:t>
            </a:r>
            <a:r>
              <a:rPr lang="lv-LV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maksājuma atlikšanu</a:t>
            </a:r>
            <a:r>
              <a:rPr lang="lv-LV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vai </a:t>
            </a:r>
            <a:r>
              <a:rPr lang="lv-LV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sadalīšanu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999" y="3006241"/>
            <a:ext cx="7860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lv-LV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Lūgums par </a:t>
            </a:r>
            <a:r>
              <a:rPr lang="lv-LV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piedzenamo parādu maksājumu sadalīšanu </a:t>
            </a:r>
            <a:r>
              <a:rPr lang="lv-LV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termiņos</a:t>
            </a:r>
          </a:p>
        </p:txBody>
      </p:sp>
      <p:pic>
        <p:nvPicPr>
          <p:cNvPr id="1026" name="Picture 2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3" b="20005"/>
          <a:stretch/>
        </p:blipFill>
        <p:spPr bwMode="auto">
          <a:xfrm>
            <a:off x="7225989" y="5533390"/>
            <a:ext cx="1806499" cy="106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0999" y="5005403"/>
            <a:ext cx="693110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 </a:t>
            </a:r>
            <a:r>
              <a:rPr lang="lv-LV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lv-LV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nodokļu maksātājiem </a:t>
            </a:r>
            <a:endParaRPr lang="lv-LV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999" y="3506634"/>
            <a:ext cx="804810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111</a:t>
            </a:r>
            <a:r>
              <a:rPr lang="lv-LV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lēmumi </a:t>
            </a:r>
            <a:r>
              <a:rPr lang="lv-LV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nokavēto nodokļu maksājumu labprātīgu izpildi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Kopējā summa </a:t>
            </a:r>
            <a:r>
              <a:rPr lang="lv-LV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1 697,58 tūkst. </a:t>
            </a:r>
            <a:r>
              <a:rPr lang="lv-LV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</a:t>
            </a:r>
            <a:endParaRPr lang="lv-LV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999" y="2004864"/>
            <a:ext cx="75852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1074 </a:t>
            </a:r>
            <a:r>
              <a:rPr lang="lv-LV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nodokļu maksātājiem  piešķirti termiņpagarinājumi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Kopējā summa </a:t>
            </a:r>
            <a:r>
              <a:rPr lang="lv-LV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78 087,53 </a:t>
            </a:r>
            <a:r>
              <a:rPr lang="lv-LV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tūkst. </a:t>
            </a:r>
            <a:r>
              <a:rPr lang="lv-LV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</a:t>
            </a:r>
          </a:p>
        </p:txBody>
      </p:sp>
    </p:spTree>
    <p:extLst>
      <p:ext uri="{BB962C8B-B14F-4D97-AF65-F5344CB8AC3E}">
        <p14:creationId xmlns:p14="http://schemas.microsoft.com/office/powerpoint/2010/main" val="66138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71330" y="3304077"/>
            <a:ext cx="5403605" cy="914400"/>
          </a:xfrm>
        </p:spPr>
        <p:txBody>
          <a:bodyPr anchor="ctr">
            <a:noAutofit/>
          </a:bodyPr>
          <a:lstStyle/>
          <a:p>
            <a:r>
              <a:rPr lang="lv-LV" altLang="lv-LV" sz="3200" b="1" dirty="0">
                <a:solidFill>
                  <a:srgbClr val="002060"/>
                </a:solidFill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250700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1381" y="288757"/>
            <a:ext cx="8710863" cy="6381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66" y="2821005"/>
            <a:ext cx="8340291" cy="480461"/>
          </a:xfrm>
        </p:spPr>
        <p:txBody>
          <a:bodyPr>
            <a:noAutofit/>
          </a:bodyPr>
          <a:lstStyle/>
          <a:p>
            <a:pPr algn="ctr"/>
            <a:r>
              <a:rPr lang="lv-LV" sz="4400" b="1" dirty="0">
                <a:solidFill>
                  <a:srgbClr val="002060"/>
                </a:solidFill>
              </a:rPr>
              <a:t>Gada ienākumu deklarācijas iesniegšana</a:t>
            </a:r>
          </a:p>
        </p:txBody>
      </p:sp>
    </p:spTree>
    <p:extLst>
      <p:ext uri="{BB962C8B-B14F-4D97-AF65-F5344CB8AC3E}">
        <p14:creationId xmlns:p14="http://schemas.microsoft.com/office/powerpoint/2010/main" val="122686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3" y="140369"/>
            <a:ext cx="8378792" cy="1036642"/>
          </a:xfrm>
        </p:spPr>
        <p:txBody>
          <a:bodyPr>
            <a:normAutofit/>
          </a:bodyPr>
          <a:lstStyle/>
          <a:p>
            <a:pPr algn="r"/>
            <a:r>
              <a:rPr lang="lv-LV" dirty="0">
                <a:solidFill>
                  <a:srgbClr val="0070C0"/>
                </a:solidFill>
              </a:rPr>
              <a:t>D4, D Brīvprātīga </a:t>
            </a:r>
            <a:r>
              <a:rPr lang="lv-LV" dirty="0">
                <a:solidFill>
                  <a:srgbClr val="002060"/>
                </a:solidFill>
              </a:rPr>
              <a:t>deklarācijas iesniegšana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13626" b="2304"/>
          <a:stretch/>
        </p:blipFill>
        <p:spPr>
          <a:xfrm>
            <a:off x="105878" y="875899"/>
            <a:ext cx="8999621" cy="5982101"/>
          </a:xfrm>
        </p:spPr>
      </p:pic>
      <p:sp>
        <p:nvSpPr>
          <p:cNvPr id="4" name="TextBox 3"/>
          <p:cNvSpPr txBox="1"/>
          <p:nvPr/>
        </p:nvSpPr>
        <p:spPr>
          <a:xfrm>
            <a:off x="3224463" y="5938787"/>
            <a:ext cx="5842535" cy="919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4504624" y="6550223"/>
            <a:ext cx="4783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https://www.vid.gov.lv/lv/attaisnotie-izdevumi-0</a:t>
            </a:r>
          </a:p>
        </p:txBody>
      </p:sp>
    </p:spTree>
    <p:extLst>
      <p:ext uri="{BB962C8B-B14F-4D97-AF65-F5344CB8AC3E}">
        <p14:creationId xmlns:p14="http://schemas.microsoft.com/office/powerpoint/2010/main" val="120683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72" y="5143950"/>
            <a:ext cx="8913050" cy="1661722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lv-LV" sz="1400" b="1" dirty="0">
                <a:solidFill>
                  <a:srgbClr val="002060"/>
                </a:solidFill>
              </a:rPr>
              <a:t>Aicinām VID tīmekļa vietnē iepazīties ar papildu informatīvajiem materiāliem: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300" dirty="0">
                <a:solidFill>
                  <a:srgbClr val="002060"/>
                </a:solidFill>
              </a:rPr>
              <a:t>www.vid.gov.lv/Aktualitātes/</a:t>
            </a:r>
            <a:r>
              <a:rPr lang="lv-LV" sz="1300" b="1" dirty="0">
                <a:solidFill>
                  <a:srgbClr val="002060"/>
                </a:solidFill>
              </a:rPr>
              <a:t>Videosemināri</a:t>
            </a:r>
            <a:r>
              <a:rPr lang="lv-LV" sz="1300" dirty="0">
                <a:solidFill>
                  <a:srgbClr val="002060"/>
                </a:solidFill>
              </a:rPr>
              <a:t>/Diferencētais neapliekamais minimums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300" dirty="0">
                <a:solidFill>
                  <a:srgbClr val="002060"/>
                </a:solidFill>
              </a:rPr>
              <a:t>www.vid.gov.lv/Aktualitātes/</a:t>
            </a:r>
            <a:r>
              <a:rPr lang="lv-LV" sz="1300" b="1" dirty="0">
                <a:solidFill>
                  <a:srgbClr val="002060"/>
                </a:solidFill>
              </a:rPr>
              <a:t>Prezentācija</a:t>
            </a:r>
            <a:r>
              <a:rPr lang="lv-LV" sz="1300" dirty="0">
                <a:solidFill>
                  <a:srgbClr val="002060"/>
                </a:solidFill>
              </a:rPr>
              <a:t> “Diferencētais neapliekamais minimums”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300" dirty="0">
                <a:solidFill>
                  <a:srgbClr val="002060"/>
                </a:solidFill>
              </a:rPr>
              <a:t>Informācija par gada ienākumu deklarāciju www.vid.gov.lv/Privātpersonām/Gada ienākumu deklarācija</a:t>
            </a:r>
          </a:p>
          <a:p>
            <a:endParaRPr lang="lv-LV" sz="13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222" y="248180"/>
            <a:ext cx="8037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Gada diferencētais neapliekamais minimums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2507" y="1248582"/>
            <a:ext cx="2791326" cy="1645186"/>
            <a:chOff x="154005" y="800021"/>
            <a:chExt cx="2791326" cy="1645186"/>
          </a:xfrm>
        </p:grpSpPr>
        <p:sp>
          <p:nvSpPr>
            <p:cNvPr id="10" name="Rounded Rectangle 9"/>
            <p:cNvSpPr/>
            <p:nvPr/>
          </p:nvSpPr>
          <p:spPr>
            <a:xfrm>
              <a:off x="154005" y="800021"/>
              <a:ext cx="2791326" cy="16451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891" y="810734"/>
              <a:ext cx="2579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Ieviests 01.01.2016.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4477" y="1211865"/>
              <a:ext cx="244439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lv-LV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2016.gadā – 75 eiro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lv-LV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2017.gadā – 60 eiro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lv-LV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2018.gadā – 40 eiro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lv-LV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2019.gadā – 20 eiro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lv-LV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2020.gadā – 0 eiro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211094" y="1233728"/>
            <a:ext cx="48270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Ņem vērā ne tikai algu, bet arī citus ienākumus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1047" y="3509577"/>
            <a:ext cx="72031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Gada diferencēto neapliekamo minimumu aprēķina saskaņā ar īpašu formulu, kurā ir iestrādāts princips – jo mazāki ienākumi, jo lielāka ir nodokļu atmaksa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48506" y="2651928"/>
            <a:ext cx="46356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Strādājošam pensionāram diferencēto neapliekamo minimumu nepiemēro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11093" y="1861537"/>
            <a:ext cx="46730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Lielāki ienākumi - mazāks diferencētais neapliekamais minimums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594592" y="1117137"/>
            <a:ext cx="563522" cy="556348"/>
            <a:chOff x="2266950" y="2713038"/>
            <a:chExt cx="371475" cy="349250"/>
          </a:xfrm>
          <a:solidFill>
            <a:srgbClr val="002060"/>
          </a:solidFill>
        </p:grpSpPr>
        <p:sp>
          <p:nvSpPr>
            <p:cNvPr id="15" name="Freeform 122"/>
            <p:cNvSpPr>
              <a:spLocks noEditPoints="1"/>
            </p:cNvSpPr>
            <p:nvPr/>
          </p:nvSpPr>
          <p:spPr bwMode="auto">
            <a:xfrm>
              <a:off x="2447925" y="2903538"/>
              <a:ext cx="44450" cy="4445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7" y="15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2"/>
                    <a:pt x="11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2060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23"/>
            <p:cNvSpPr>
              <a:spLocks noEditPoints="1"/>
            </p:cNvSpPr>
            <p:nvPr/>
          </p:nvSpPr>
          <p:spPr bwMode="auto">
            <a:xfrm>
              <a:off x="2266950" y="2713038"/>
              <a:ext cx="371475" cy="349250"/>
            </a:xfrm>
            <a:custGeom>
              <a:avLst/>
              <a:gdLst/>
              <a:ahLst/>
              <a:cxnLst>
                <a:cxn ang="0">
                  <a:pos x="111" y="46"/>
                </a:cxn>
                <a:cxn ang="0">
                  <a:pos x="100" y="0"/>
                </a:cxn>
                <a:cxn ang="0">
                  <a:pos x="0" y="21"/>
                </a:cxn>
                <a:cxn ang="0">
                  <a:pos x="21" y="119"/>
                </a:cxn>
                <a:cxn ang="0">
                  <a:pos x="111" y="97"/>
                </a:cxn>
                <a:cxn ang="0">
                  <a:pos x="111" y="46"/>
                </a:cxn>
                <a:cxn ang="0">
                  <a:pos x="100" y="7"/>
                </a:cxn>
                <a:cxn ang="0">
                  <a:pos x="104" y="35"/>
                </a:cxn>
                <a:cxn ang="0">
                  <a:pos x="100" y="15"/>
                </a:cxn>
                <a:cxn ang="0">
                  <a:pos x="16" y="11"/>
                </a:cxn>
                <a:cxn ang="0">
                  <a:pos x="12" y="30"/>
                </a:cxn>
                <a:cxn ang="0">
                  <a:pos x="21" y="7"/>
                </a:cxn>
                <a:cxn ang="0">
                  <a:pos x="16" y="19"/>
                </a:cxn>
                <a:cxn ang="0">
                  <a:pos x="96" y="15"/>
                </a:cxn>
                <a:cxn ang="0">
                  <a:pos x="96" y="23"/>
                </a:cxn>
                <a:cxn ang="0">
                  <a:pos x="16" y="26"/>
                </a:cxn>
                <a:cxn ang="0">
                  <a:pos x="96" y="23"/>
                </a:cxn>
                <a:cxn ang="0">
                  <a:pos x="96" y="34"/>
                </a:cxn>
                <a:cxn ang="0">
                  <a:pos x="16" y="33"/>
                </a:cxn>
                <a:cxn ang="0">
                  <a:pos x="96" y="30"/>
                </a:cxn>
                <a:cxn ang="0">
                  <a:pos x="90" y="111"/>
                </a:cxn>
                <a:cxn ang="0">
                  <a:pos x="8" y="97"/>
                </a:cxn>
                <a:cxn ang="0">
                  <a:pos x="21" y="42"/>
                </a:cxn>
                <a:cxn ang="0">
                  <a:pos x="104" y="46"/>
                </a:cxn>
                <a:cxn ang="0">
                  <a:pos x="69" y="53"/>
                </a:cxn>
                <a:cxn ang="0">
                  <a:pos x="69" y="92"/>
                </a:cxn>
                <a:cxn ang="0">
                  <a:pos x="104" y="97"/>
                </a:cxn>
                <a:cxn ang="0">
                  <a:pos x="69" y="84"/>
                </a:cxn>
                <a:cxn ang="0">
                  <a:pos x="69" y="61"/>
                </a:cxn>
                <a:cxn ang="0">
                  <a:pos x="110" y="58"/>
                </a:cxn>
                <a:cxn ang="0">
                  <a:pos x="111" y="56"/>
                </a:cxn>
                <a:cxn ang="0">
                  <a:pos x="109" y="84"/>
                </a:cxn>
                <a:cxn ang="0">
                  <a:pos x="109" y="84"/>
                </a:cxn>
              </a:cxnLst>
              <a:rect l="0" t="0" r="r" b="b"/>
              <a:pathLst>
                <a:path w="127" h="119">
                  <a:moveTo>
                    <a:pt x="111" y="46"/>
                  </a:moveTo>
                  <a:cubicBezTo>
                    <a:pt x="111" y="46"/>
                    <a:pt x="111" y="46"/>
                    <a:pt x="111" y="46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5"/>
                    <a:pt x="106" y="0"/>
                    <a:pt x="10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9"/>
                    <a:pt x="10" y="119"/>
                    <a:pt x="21" y="119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102" y="119"/>
                    <a:pt x="111" y="109"/>
                    <a:pt x="111" y="97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27" y="80"/>
                    <a:pt x="127" y="57"/>
                    <a:pt x="111" y="46"/>
                  </a:cubicBezTo>
                  <a:close/>
                  <a:moveTo>
                    <a:pt x="21" y="7"/>
                  </a:move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104" y="9"/>
                    <a:pt x="104" y="11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3" y="34"/>
                    <a:pt x="101" y="34"/>
                    <a:pt x="100" y="34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3"/>
                    <a:pt x="98" y="11"/>
                    <a:pt x="9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11"/>
                    <a:pt x="12" y="13"/>
                    <a:pt x="12" y="15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28"/>
                    <a:pt x="8" y="24"/>
                    <a:pt x="8" y="21"/>
                  </a:cubicBezTo>
                  <a:cubicBezTo>
                    <a:pt x="8" y="13"/>
                    <a:pt x="14" y="7"/>
                    <a:pt x="21" y="7"/>
                  </a:cubicBezTo>
                  <a:close/>
                  <a:moveTo>
                    <a:pt x="96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96" y="15"/>
                    <a:pt x="96" y="15"/>
                    <a:pt x="96" y="15"/>
                  </a:cubicBezTo>
                  <a:lnTo>
                    <a:pt x="96" y="19"/>
                  </a:lnTo>
                  <a:close/>
                  <a:moveTo>
                    <a:pt x="96" y="23"/>
                  </a:moveTo>
                  <a:cubicBezTo>
                    <a:pt x="96" y="26"/>
                    <a:pt x="96" y="26"/>
                    <a:pt x="9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96" y="23"/>
                  </a:lnTo>
                  <a:close/>
                  <a:moveTo>
                    <a:pt x="96" y="30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19" y="34"/>
                    <a:pt x="17" y="34"/>
                    <a:pt x="16" y="33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96" y="30"/>
                  </a:lnTo>
                  <a:close/>
                  <a:moveTo>
                    <a:pt x="104" y="97"/>
                  </a:moveTo>
                  <a:cubicBezTo>
                    <a:pt x="104" y="105"/>
                    <a:pt x="98" y="111"/>
                    <a:pt x="90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14" y="111"/>
                    <a:pt x="8" y="105"/>
                    <a:pt x="8" y="9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1" y="40"/>
                    <a:pt x="16" y="42"/>
                    <a:pt x="21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2" y="42"/>
                    <a:pt x="104" y="44"/>
                    <a:pt x="104" y="4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59" y="53"/>
                    <a:pt x="50" y="62"/>
                    <a:pt x="50" y="72"/>
                  </a:cubicBezTo>
                  <a:cubicBezTo>
                    <a:pt x="50" y="83"/>
                    <a:pt x="59" y="92"/>
                    <a:pt x="69" y="92"/>
                  </a:cubicBezTo>
                  <a:cubicBezTo>
                    <a:pt x="104" y="92"/>
                    <a:pt x="104" y="92"/>
                    <a:pt x="104" y="92"/>
                  </a:cubicBezTo>
                  <a:lnTo>
                    <a:pt x="104" y="97"/>
                  </a:lnTo>
                  <a:close/>
                  <a:moveTo>
                    <a:pt x="109" y="84"/>
                  </a:moveTo>
                  <a:cubicBezTo>
                    <a:pt x="69" y="84"/>
                    <a:pt x="69" y="84"/>
                    <a:pt x="69" y="84"/>
                  </a:cubicBezTo>
                  <a:cubicBezTo>
                    <a:pt x="63" y="84"/>
                    <a:pt x="58" y="79"/>
                    <a:pt x="58" y="72"/>
                  </a:cubicBezTo>
                  <a:cubicBezTo>
                    <a:pt x="58" y="66"/>
                    <a:pt x="63" y="61"/>
                    <a:pt x="69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6" y="61"/>
                    <a:pt x="108" y="60"/>
                    <a:pt x="110" y="58"/>
                  </a:cubicBezTo>
                  <a:cubicBezTo>
                    <a:pt x="110" y="57"/>
                    <a:pt x="111" y="57"/>
                    <a:pt x="111" y="56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4" y="59"/>
                    <a:pt x="115" y="64"/>
                    <a:pt x="115" y="69"/>
                  </a:cubicBezTo>
                  <a:cubicBezTo>
                    <a:pt x="115" y="75"/>
                    <a:pt x="113" y="80"/>
                    <a:pt x="109" y="84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4"/>
                    <a:pt x="109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206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" name="Freeform 53"/>
          <p:cNvSpPr>
            <a:spLocks noEditPoints="1"/>
          </p:cNvSpPr>
          <p:nvPr/>
        </p:nvSpPr>
        <p:spPr bwMode="auto">
          <a:xfrm>
            <a:off x="3594592" y="1906450"/>
            <a:ext cx="493804" cy="501776"/>
          </a:xfrm>
          <a:custGeom>
            <a:avLst/>
            <a:gdLst>
              <a:gd name="T0" fmla="*/ 564652386 w 107"/>
              <a:gd name="T1" fmla="*/ 0 h 123"/>
              <a:gd name="T2" fmla="*/ 0 w 107"/>
              <a:gd name="T3" fmla="*/ 266562885 h 123"/>
              <a:gd name="T4" fmla="*/ 0 w 107"/>
              <a:gd name="T5" fmla="*/ 1044919064 h 123"/>
              <a:gd name="T6" fmla="*/ 564652386 w 107"/>
              <a:gd name="T7" fmla="*/ 1311481949 h 123"/>
              <a:gd name="T8" fmla="*/ 1139958528 w 107"/>
              <a:gd name="T9" fmla="*/ 1044919064 h 123"/>
              <a:gd name="T10" fmla="*/ 1139958528 w 107"/>
              <a:gd name="T11" fmla="*/ 266562885 h 123"/>
              <a:gd name="T12" fmla="*/ 564652386 w 107"/>
              <a:gd name="T13" fmla="*/ 0 h 123"/>
              <a:gd name="T14" fmla="*/ 1054728472 w 107"/>
              <a:gd name="T15" fmla="*/ 1044919064 h 123"/>
              <a:gd name="T16" fmla="*/ 564652386 w 107"/>
              <a:gd name="T17" fmla="*/ 1226181434 h 123"/>
              <a:gd name="T18" fmla="*/ 74576299 w 107"/>
              <a:gd name="T19" fmla="*/ 1044919064 h 123"/>
              <a:gd name="T20" fmla="*/ 74576299 w 107"/>
              <a:gd name="T21" fmla="*/ 884982639 h 123"/>
              <a:gd name="T22" fmla="*/ 564652386 w 107"/>
              <a:gd name="T23" fmla="*/ 1023596385 h 123"/>
              <a:gd name="T24" fmla="*/ 1054728472 w 107"/>
              <a:gd name="T25" fmla="*/ 884982639 h 123"/>
              <a:gd name="T26" fmla="*/ 1054728472 w 107"/>
              <a:gd name="T27" fmla="*/ 1044919064 h 123"/>
              <a:gd name="T28" fmla="*/ 1054728472 w 107"/>
              <a:gd name="T29" fmla="*/ 799685390 h 123"/>
              <a:gd name="T30" fmla="*/ 1054728472 w 107"/>
              <a:gd name="T31" fmla="*/ 799685390 h 123"/>
              <a:gd name="T32" fmla="*/ 1054728472 w 107"/>
              <a:gd name="T33" fmla="*/ 799685390 h 123"/>
              <a:gd name="T34" fmla="*/ 564652386 w 107"/>
              <a:gd name="T35" fmla="*/ 980944494 h 123"/>
              <a:gd name="T36" fmla="*/ 74576299 w 107"/>
              <a:gd name="T37" fmla="*/ 799685390 h 123"/>
              <a:gd name="T38" fmla="*/ 74576299 w 107"/>
              <a:gd name="T39" fmla="*/ 799685390 h 123"/>
              <a:gd name="T40" fmla="*/ 74576299 w 107"/>
              <a:gd name="T41" fmla="*/ 639745700 h 123"/>
              <a:gd name="T42" fmla="*/ 564652386 w 107"/>
              <a:gd name="T43" fmla="*/ 778359445 h 123"/>
              <a:gd name="T44" fmla="*/ 1054728472 w 107"/>
              <a:gd name="T45" fmla="*/ 639745700 h 123"/>
              <a:gd name="T46" fmla="*/ 1054728472 w 107"/>
              <a:gd name="T47" fmla="*/ 799685390 h 123"/>
              <a:gd name="T48" fmla="*/ 1054728472 w 107"/>
              <a:gd name="T49" fmla="*/ 554448450 h 123"/>
              <a:gd name="T50" fmla="*/ 1054728472 w 107"/>
              <a:gd name="T51" fmla="*/ 554448450 h 123"/>
              <a:gd name="T52" fmla="*/ 1054728472 w 107"/>
              <a:gd name="T53" fmla="*/ 554448450 h 123"/>
              <a:gd name="T54" fmla="*/ 564652386 w 107"/>
              <a:gd name="T55" fmla="*/ 735710820 h 123"/>
              <a:gd name="T56" fmla="*/ 74576299 w 107"/>
              <a:gd name="T57" fmla="*/ 554448450 h 123"/>
              <a:gd name="T58" fmla="*/ 74576299 w 107"/>
              <a:gd name="T59" fmla="*/ 554448450 h 123"/>
              <a:gd name="T60" fmla="*/ 74576299 w 107"/>
              <a:gd name="T61" fmla="*/ 415834705 h 123"/>
              <a:gd name="T62" fmla="*/ 564652386 w 107"/>
              <a:gd name="T63" fmla="*/ 533122505 h 123"/>
              <a:gd name="T64" fmla="*/ 1054728472 w 107"/>
              <a:gd name="T65" fmla="*/ 415834705 h 123"/>
              <a:gd name="T66" fmla="*/ 1054728472 w 107"/>
              <a:gd name="T67" fmla="*/ 554448450 h 123"/>
              <a:gd name="T68" fmla="*/ 564652386 w 107"/>
              <a:gd name="T69" fmla="*/ 447821990 h 123"/>
              <a:gd name="T70" fmla="*/ 74576299 w 107"/>
              <a:gd name="T71" fmla="*/ 266562885 h 123"/>
              <a:gd name="T72" fmla="*/ 564652386 w 107"/>
              <a:gd name="T73" fmla="*/ 85300515 h 123"/>
              <a:gd name="T74" fmla="*/ 1054728472 w 107"/>
              <a:gd name="T75" fmla="*/ 266562885 h 123"/>
              <a:gd name="T76" fmla="*/ 564652386 w 107"/>
              <a:gd name="T77" fmla="*/ 447821990 h 123"/>
              <a:gd name="T78" fmla="*/ 564652386 w 107"/>
              <a:gd name="T79" fmla="*/ 447821990 h 123"/>
              <a:gd name="T80" fmla="*/ 564652386 w 107"/>
              <a:gd name="T81" fmla="*/ 447821990 h 1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7" h="123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lv-LV"/>
          </a:p>
        </p:txBody>
      </p:sp>
      <p:grpSp>
        <p:nvGrpSpPr>
          <p:cNvPr id="19" name="Group 28"/>
          <p:cNvGrpSpPr>
            <a:grpSpLocks/>
          </p:cNvGrpSpPr>
          <p:nvPr/>
        </p:nvGrpSpPr>
        <p:grpSpPr bwMode="auto">
          <a:xfrm>
            <a:off x="3573593" y="2689749"/>
            <a:ext cx="574721" cy="548782"/>
            <a:chOff x="7610344" y="3265290"/>
            <a:chExt cx="656163" cy="656034"/>
          </a:xfrm>
        </p:grpSpPr>
        <p:sp>
          <p:nvSpPr>
            <p:cNvPr id="20" name="Freeform 1387"/>
            <p:cNvSpPr>
              <a:spLocks noChangeArrowheads="1"/>
            </p:cNvSpPr>
            <p:nvPr/>
          </p:nvSpPr>
          <p:spPr bwMode="auto">
            <a:xfrm>
              <a:off x="7610344" y="3265290"/>
              <a:ext cx="656163" cy="656034"/>
            </a:xfrm>
            <a:custGeom>
              <a:avLst/>
              <a:gdLst>
                <a:gd name="T0" fmla="*/ 655432 w 4855"/>
                <a:gd name="T1" fmla="*/ 327180 h 4856"/>
                <a:gd name="T2" fmla="*/ 655432 w 4855"/>
                <a:gd name="T3" fmla="*/ 327180 h 4856"/>
                <a:gd name="T4" fmla="*/ 327176 w 4855"/>
                <a:gd name="T5" fmla="*/ 0 h 4856"/>
                <a:gd name="T6" fmla="*/ 0 w 4855"/>
                <a:gd name="T7" fmla="*/ 327180 h 4856"/>
                <a:gd name="T8" fmla="*/ 327176 w 4855"/>
                <a:gd name="T9" fmla="*/ 655304 h 4856"/>
                <a:gd name="T10" fmla="*/ 655432 w 4855"/>
                <a:gd name="T11" fmla="*/ 327180 h 48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55" h="4856">
                  <a:moveTo>
                    <a:pt x="4854" y="2424"/>
                  </a:moveTo>
                  <a:lnTo>
                    <a:pt x="4854" y="2424"/>
                  </a:lnTo>
                  <a:cubicBezTo>
                    <a:pt x="4854" y="1083"/>
                    <a:pt x="3763" y="0"/>
                    <a:pt x="2423" y="0"/>
                  </a:cubicBezTo>
                  <a:cubicBezTo>
                    <a:pt x="1089" y="0"/>
                    <a:pt x="0" y="1083"/>
                    <a:pt x="0" y="2424"/>
                  </a:cubicBezTo>
                  <a:cubicBezTo>
                    <a:pt x="0" y="3764"/>
                    <a:pt x="1089" y="4855"/>
                    <a:pt x="2423" y="4855"/>
                  </a:cubicBezTo>
                  <a:cubicBezTo>
                    <a:pt x="3763" y="4855"/>
                    <a:pt x="4854" y="3764"/>
                    <a:pt x="4854" y="2424"/>
                  </a:cubicBezTo>
                </a:path>
              </a:pathLst>
            </a:custGeom>
            <a:solidFill>
              <a:srgbClr val="6D97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1388"/>
            <p:cNvSpPr>
              <a:spLocks noChangeArrowheads="1"/>
            </p:cNvSpPr>
            <p:nvPr/>
          </p:nvSpPr>
          <p:spPr bwMode="auto">
            <a:xfrm>
              <a:off x="7937631" y="3265290"/>
              <a:ext cx="328876" cy="656034"/>
            </a:xfrm>
            <a:custGeom>
              <a:avLst/>
              <a:gdLst>
                <a:gd name="T0" fmla="*/ 328542 w 2432"/>
                <a:gd name="T1" fmla="*/ 327180 h 4856"/>
                <a:gd name="T2" fmla="*/ 328542 w 2432"/>
                <a:gd name="T3" fmla="*/ 327180 h 4856"/>
                <a:gd name="T4" fmla="*/ 0 w 2432"/>
                <a:gd name="T5" fmla="*/ 0 h 4856"/>
                <a:gd name="T6" fmla="*/ 0 w 2432"/>
                <a:gd name="T7" fmla="*/ 655304 h 4856"/>
                <a:gd name="T8" fmla="*/ 328542 w 2432"/>
                <a:gd name="T9" fmla="*/ 327180 h 4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2" h="4856">
                  <a:moveTo>
                    <a:pt x="2431" y="2424"/>
                  </a:moveTo>
                  <a:lnTo>
                    <a:pt x="2431" y="2424"/>
                  </a:lnTo>
                  <a:cubicBezTo>
                    <a:pt x="2431" y="1083"/>
                    <a:pt x="1340" y="0"/>
                    <a:pt x="0" y="0"/>
                  </a:cubicBezTo>
                  <a:cubicBezTo>
                    <a:pt x="0" y="4855"/>
                    <a:pt x="0" y="4855"/>
                    <a:pt x="0" y="4855"/>
                  </a:cubicBezTo>
                  <a:cubicBezTo>
                    <a:pt x="1340" y="4855"/>
                    <a:pt x="2431" y="3764"/>
                    <a:pt x="2431" y="2424"/>
                  </a:cubicBezTo>
                </a:path>
              </a:pathLst>
            </a:custGeom>
            <a:solidFill>
              <a:srgbClr val="688F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1389"/>
            <p:cNvSpPr>
              <a:spLocks noChangeArrowheads="1"/>
            </p:cNvSpPr>
            <p:nvPr/>
          </p:nvSpPr>
          <p:spPr bwMode="auto">
            <a:xfrm>
              <a:off x="7937631" y="3738651"/>
              <a:ext cx="208130" cy="182673"/>
            </a:xfrm>
            <a:custGeom>
              <a:avLst/>
              <a:gdLst>
                <a:gd name="T0" fmla="*/ 59998 w 1529"/>
                <a:gd name="T1" fmla="*/ 0 h 1356"/>
                <a:gd name="T2" fmla="*/ 59998 w 1529"/>
                <a:gd name="T3" fmla="*/ 0 h 1356"/>
                <a:gd name="T4" fmla="*/ 164724 w 1529"/>
                <a:gd name="T5" fmla="*/ 28125 h 1356"/>
                <a:gd name="T6" fmla="*/ 206479 w 1529"/>
                <a:gd name="T7" fmla="*/ 183221 h 1356"/>
                <a:gd name="T8" fmla="*/ 0 w 1529"/>
                <a:gd name="T9" fmla="*/ 183221 h 1356"/>
                <a:gd name="T10" fmla="*/ 0 w 1529"/>
                <a:gd name="T11" fmla="*/ 5814 h 1356"/>
                <a:gd name="T12" fmla="*/ 59998 w 1529"/>
                <a:gd name="T13" fmla="*/ 0 h 1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9" h="1356">
                  <a:moveTo>
                    <a:pt x="444" y="0"/>
                  </a:moveTo>
                  <a:lnTo>
                    <a:pt x="444" y="0"/>
                  </a:lnTo>
                  <a:cubicBezTo>
                    <a:pt x="444" y="0"/>
                    <a:pt x="1119" y="100"/>
                    <a:pt x="1219" y="208"/>
                  </a:cubicBezTo>
                  <a:cubicBezTo>
                    <a:pt x="1305" y="294"/>
                    <a:pt x="1485" y="1162"/>
                    <a:pt x="1528" y="1355"/>
                  </a:cubicBezTo>
                  <a:cubicBezTo>
                    <a:pt x="344" y="1355"/>
                    <a:pt x="0" y="1355"/>
                    <a:pt x="0" y="1355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444" y="0"/>
                  </a:lnTo>
                </a:path>
              </a:pathLst>
            </a:custGeom>
            <a:solidFill>
              <a:srgbClr val="2E40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1390"/>
            <p:cNvSpPr>
              <a:spLocks noChangeArrowheads="1"/>
            </p:cNvSpPr>
            <p:nvPr/>
          </p:nvSpPr>
          <p:spPr bwMode="auto">
            <a:xfrm>
              <a:off x="7891557" y="3676701"/>
              <a:ext cx="95326" cy="104838"/>
            </a:xfrm>
            <a:custGeom>
              <a:avLst/>
              <a:gdLst>
                <a:gd name="T0" fmla="*/ 95729 w 711"/>
                <a:gd name="T1" fmla="*/ 104640 h 776"/>
                <a:gd name="T2" fmla="*/ 0 w 711"/>
                <a:gd name="T3" fmla="*/ 104640 h 776"/>
                <a:gd name="T4" fmla="*/ 0 w 711"/>
                <a:gd name="T5" fmla="*/ 0 h 776"/>
                <a:gd name="T6" fmla="*/ 95729 w 711"/>
                <a:gd name="T7" fmla="*/ 0 h 776"/>
                <a:gd name="T8" fmla="*/ 95729 w 711"/>
                <a:gd name="T9" fmla="*/ 104640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1" h="776">
                  <a:moveTo>
                    <a:pt x="710" y="775"/>
                  </a:moveTo>
                  <a:lnTo>
                    <a:pt x="0" y="775"/>
                  </a:lnTo>
                  <a:lnTo>
                    <a:pt x="0" y="0"/>
                  </a:lnTo>
                  <a:lnTo>
                    <a:pt x="710" y="0"/>
                  </a:lnTo>
                  <a:lnTo>
                    <a:pt x="710" y="775"/>
                  </a:lnTo>
                </a:path>
              </a:pathLst>
            </a:custGeom>
            <a:solidFill>
              <a:srgbClr val="D9A8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1391"/>
            <p:cNvSpPr>
              <a:spLocks noChangeArrowheads="1"/>
            </p:cNvSpPr>
            <p:nvPr/>
          </p:nvSpPr>
          <p:spPr bwMode="auto">
            <a:xfrm>
              <a:off x="7937631" y="3374893"/>
              <a:ext cx="120747" cy="319281"/>
            </a:xfrm>
            <a:custGeom>
              <a:avLst/>
              <a:gdLst>
                <a:gd name="T0" fmla="*/ 0 w 890"/>
                <a:gd name="T1" fmla="*/ 0 h 2367"/>
                <a:gd name="T2" fmla="*/ 0 w 890"/>
                <a:gd name="T3" fmla="*/ 0 h 2367"/>
                <a:gd name="T4" fmla="*/ 120142 w 890"/>
                <a:gd name="T5" fmla="*/ 150050 h 2367"/>
                <a:gd name="T6" fmla="*/ 87167 w 890"/>
                <a:gd name="T7" fmla="*/ 281867 h 2367"/>
                <a:gd name="T8" fmla="*/ 0 w 890"/>
                <a:gd name="T9" fmla="*/ 319548 h 2367"/>
                <a:gd name="T10" fmla="*/ 0 w 890"/>
                <a:gd name="T11" fmla="*/ 0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0" h="2367">
                  <a:moveTo>
                    <a:pt x="0" y="0"/>
                  </a:moveTo>
                  <a:lnTo>
                    <a:pt x="0" y="0"/>
                  </a:lnTo>
                  <a:cubicBezTo>
                    <a:pt x="344" y="0"/>
                    <a:pt x="889" y="194"/>
                    <a:pt x="889" y="1111"/>
                  </a:cubicBezTo>
                  <a:cubicBezTo>
                    <a:pt x="889" y="1642"/>
                    <a:pt x="717" y="1993"/>
                    <a:pt x="645" y="2087"/>
                  </a:cubicBezTo>
                  <a:cubicBezTo>
                    <a:pt x="574" y="2180"/>
                    <a:pt x="186" y="2366"/>
                    <a:pt x="0" y="2366"/>
                  </a:cubicBezTo>
                  <a:cubicBezTo>
                    <a:pt x="0" y="1434"/>
                    <a:pt x="0" y="0"/>
                    <a:pt x="0" y="0"/>
                  </a:cubicBezTo>
                </a:path>
              </a:pathLst>
            </a:custGeom>
            <a:solidFill>
              <a:srgbClr val="E9C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1392"/>
            <p:cNvSpPr>
              <a:spLocks noChangeArrowheads="1"/>
            </p:cNvSpPr>
            <p:nvPr/>
          </p:nvSpPr>
          <p:spPr bwMode="auto">
            <a:xfrm>
              <a:off x="8031369" y="3513090"/>
              <a:ext cx="52429" cy="76246"/>
            </a:xfrm>
            <a:custGeom>
              <a:avLst/>
              <a:gdLst>
                <a:gd name="T0" fmla="*/ 51418 w 395"/>
                <a:gd name="T1" fmla="*/ 41643 h 561"/>
                <a:gd name="T2" fmla="*/ 51418 w 395"/>
                <a:gd name="T3" fmla="*/ 41643 h 561"/>
                <a:gd name="T4" fmla="*/ 31068 w 395"/>
                <a:gd name="T5" fmla="*/ 2022 h 561"/>
                <a:gd name="T6" fmla="*/ 1764 w 395"/>
                <a:gd name="T7" fmla="*/ 34905 h 561"/>
                <a:gd name="T8" fmla="*/ 23199 w 395"/>
                <a:gd name="T9" fmla="*/ 73449 h 561"/>
                <a:gd name="T10" fmla="*/ 51418 w 395"/>
                <a:gd name="T11" fmla="*/ 41643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5" h="561">
                  <a:moveTo>
                    <a:pt x="379" y="309"/>
                  </a:moveTo>
                  <a:lnTo>
                    <a:pt x="379" y="309"/>
                  </a:lnTo>
                  <a:cubicBezTo>
                    <a:pt x="394" y="158"/>
                    <a:pt x="329" y="29"/>
                    <a:pt x="229" y="15"/>
                  </a:cubicBezTo>
                  <a:cubicBezTo>
                    <a:pt x="121" y="0"/>
                    <a:pt x="28" y="108"/>
                    <a:pt x="13" y="259"/>
                  </a:cubicBezTo>
                  <a:cubicBezTo>
                    <a:pt x="0" y="402"/>
                    <a:pt x="71" y="530"/>
                    <a:pt x="171" y="545"/>
                  </a:cubicBezTo>
                  <a:cubicBezTo>
                    <a:pt x="272" y="560"/>
                    <a:pt x="365" y="452"/>
                    <a:pt x="379" y="309"/>
                  </a:cubicBezTo>
                </a:path>
              </a:pathLst>
            </a:custGeom>
            <a:solidFill>
              <a:srgbClr val="E9C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1393"/>
            <p:cNvSpPr>
              <a:spLocks noChangeArrowheads="1"/>
            </p:cNvSpPr>
            <p:nvPr/>
          </p:nvSpPr>
          <p:spPr bwMode="auto">
            <a:xfrm>
              <a:off x="7818474" y="3374893"/>
              <a:ext cx="120747" cy="319281"/>
            </a:xfrm>
            <a:custGeom>
              <a:avLst/>
              <a:gdLst>
                <a:gd name="T0" fmla="*/ 120142 w 890"/>
                <a:gd name="T1" fmla="*/ 0 h 2367"/>
                <a:gd name="T2" fmla="*/ 120142 w 890"/>
                <a:gd name="T3" fmla="*/ 0 h 2367"/>
                <a:gd name="T4" fmla="*/ 0 w 890"/>
                <a:gd name="T5" fmla="*/ 150050 h 2367"/>
                <a:gd name="T6" fmla="*/ 32975 w 890"/>
                <a:gd name="T7" fmla="*/ 281867 h 2367"/>
                <a:gd name="T8" fmla="*/ 120142 w 890"/>
                <a:gd name="T9" fmla="*/ 319548 h 2367"/>
                <a:gd name="T10" fmla="*/ 120142 w 890"/>
                <a:gd name="T11" fmla="*/ 0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0" h="2367">
                  <a:moveTo>
                    <a:pt x="889" y="0"/>
                  </a:moveTo>
                  <a:lnTo>
                    <a:pt x="889" y="0"/>
                  </a:lnTo>
                  <a:cubicBezTo>
                    <a:pt x="545" y="0"/>
                    <a:pt x="0" y="194"/>
                    <a:pt x="0" y="1111"/>
                  </a:cubicBezTo>
                  <a:cubicBezTo>
                    <a:pt x="0" y="1642"/>
                    <a:pt x="172" y="1993"/>
                    <a:pt x="244" y="2087"/>
                  </a:cubicBezTo>
                  <a:cubicBezTo>
                    <a:pt x="316" y="2180"/>
                    <a:pt x="710" y="2366"/>
                    <a:pt x="889" y="2366"/>
                  </a:cubicBezTo>
                  <a:cubicBezTo>
                    <a:pt x="889" y="1434"/>
                    <a:pt x="889" y="0"/>
                    <a:pt x="889" y="0"/>
                  </a:cubicBezTo>
                </a:path>
              </a:pathLst>
            </a:custGeom>
            <a:solidFill>
              <a:srgbClr val="F2D8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1394"/>
            <p:cNvSpPr>
              <a:spLocks noChangeArrowheads="1"/>
            </p:cNvSpPr>
            <p:nvPr/>
          </p:nvSpPr>
          <p:spPr bwMode="auto">
            <a:xfrm>
              <a:off x="7793053" y="3513090"/>
              <a:ext cx="54018" cy="76246"/>
            </a:xfrm>
            <a:custGeom>
              <a:avLst/>
              <a:gdLst>
                <a:gd name="T0" fmla="*/ 1899 w 395"/>
                <a:gd name="T1" fmla="*/ 41643 h 561"/>
                <a:gd name="T2" fmla="*/ 1899 w 395"/>
                <a:gd name="T3" fmla="*/ 41643 h 561"/>
                <a:gd name="T4" fmla="*/ 23199 w 395"/>
                <a:gd name="T5" fmla="*/ 2022 h 561"/>
                <a:gd name="T6" fmla="*/ 51554 w 395"/>
                <a:gd name="T7" fmla="*/ 34905 h 561"/>
                <a:gd name="T8" fmla="*/ 30118 w 395"/>
                <a:gd name="T9" fmla="*/ 73449 h 561"/>
                <a:gd name="T10" fmla="*/ 1899 w 395"/>
                <a:gd name="T11" fmla="*/ 41643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5" h="561">
                  <a:moveTo>
                    <a:pt x="14" y="309"/>
                  </a:moveTo>
                  <a:lnTo>
                    <a:pt x="14" y="309"/>
                  </a:lnTo>
                  <a:cubicBezTo>
                    <a:pt x="0" y="158"/>
                    <a:pt x="71" y="29"/>
                    <a:pt x="171" y="15"/>
                  </a:cubicBezTo>
                  <a:cubicBezTo>
                    <a:pt x="272" y="0"/>
                    <a:pt x="365" y="108"/>
                    <a:pt x="380" y="259"/>
                  </a:cubicBezTo>
                  <a:cubicBezTo>
                    <a:pt x="394" y="402"/>
                    <a:pt x="329" y="530"/>
                    <a:pt x="222" y="545"/>
                  </a:cubicBezTo>
                  <a:cubicBezTo>
                    <a:pt x="121" y="560"/>
                    <a:pt x="28" y="452"/>
                    <a:pt x="14" y="309"/>
                  </a:cubicBezTo>
                </a:path>
              </a:pathLst>
            </a:custGeom>
            <a:solidFill>
              <a:srgbClr val="F2D8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1395"/>
            <p:cNvSpPr>
              <a:spLocks noChangeArrowheads="1"/>
            </p:cNvSpPr>
            <p:nvPr/>
          </p:nvSpPr>
          <p:spPr bwMode="auto">
            <a:xfrm>
              <a:off x="7802586" y="3366952"/>
              <a:ext cx="73083" cy="212854"/>
            </a:xfrm>
            <a:custGeom>
              <a:avLst/>
              <a:gdLst>
                <a:gd name="T0" fmla="*/ 72507 w 539"/>
                <a:gd name="T1" fmla="*/ 32954 h 1578"/>
                <a:gd name="T2" fmla="*/ 72507 w 539"/>
                <a:gd name="T3" fmla="*/ 32954 h 1578"/>
                <a:gd name="T4" fmla="*/ 47440 w 539"/>
                <a:gd name="T5" fmla="*/ 126820 h 1578"/>
                <a:gd name="T6" fmla="*/ 28033 w 539"/>
                <a:gd name="T7" fmla="*/ 212987 h 1578"/>
                <a:gd name="T8" fmla="*/ 7817 w 539"/>
                <a:gd name="T9" fmla="*/ 150050 h 1578"/>
                <a:gd name="T10" fmla="*/ 72507 w 539"/>
                <a:gd name="T11" fmla="*/ 32954 h 1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9" h="1578">
                  <a:moveTo>
                    <a:pt x="538" y="244"/>
                  </a:moveTo>
                  <a:lnTo>
                    <a:pt x="538" y="244"/>
                  </a:lnTo>
                  <a:cubicBezTo>
                    <a:pt x="538" y="244"/>
                    <a:pt x="236" y="601"/>
                    <a:pt x="352" y="939"/>
                  </a:cubicBezTo>
                  <a:cubicBezTo>
                    <a:pt x="373" y="1333"/>
                    <a:pt x="337" y="1469"/>
                    <a:pt x="208" y="1577"/>
                  </a:cubicBezTo>
                  <a:cubicBezTo>
                    <a:pt x="236" y="1197"/>
                    <a:pt x="201" y="1068"/>
                    <a:pt x="58" y="1111"/>
                  </a:cubicBezTo>
                  <a:cubicBezTo>
                    <a:pt x="0" y="809"/>
                    <a:pt x="122" y="0"/>
                    <a:pt x="538" y="244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Freeform 1396"/>
            <p:cNvSpPr>
              <a:spLocks noChangeArrowheads="1"/>
            </p:cNvSpPr>
            <p:nvPr/>
          </p:nvSpPr>
          <p:spPr bwMode="auto">
            <a:xfrm>
              <a:off x="8001182" y="3366952"/>
              <a:ext cx="73083" cy="212854"/>
            </a:xfrm>
            <a:custGeom>
              <a:avLst/>
              <a:gdLst>
                <a:gd name="T0" fmla="*/ 0 w 539"/>
                <a:gd name="T1" fmla="*/ 32954 h 1578"/>
                <a:gd name="T2" fmla="*/ 0 w 539"/>
                <a:gd name="T3" fmla="*/ 32954 h 1578"/>
                <a:gd name="T4" fmla="*/ 25068 w 539"/>
                <a:gd name="T5" fmla="*/ 126820 h 1578"/>
                <a:gd name="T6" fmla="*/ 44475 w 539"/>
                <a:gd name="T7" fmla="*/ 212987 h 1578"/>
                <a:gd name="T8" fmla="*/ 64690 w 539"/>
                <a:gd name="T9" fmla="*/ 150050 h 1578"/>
                <a:gd name="T10" fmla="*/ 0 w 539"/>
                <a:gd name="T11" fmla="*/ 32954 h 1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9" h="1578">
                  <a:moveTo>
                    <a:pt x="0" y="244"/>
                  </a:moveTo>
                  <a:lnTo>
                    <a:pt x="0" y="244"/>
                  </a:lnTo>
                  <a:cubicBezTo>
                    <a:pt x="0" y="244"/>
                    <a:pt x="301" y="601"/>
                    <a:pt x="186" y="939"/>
                  </a:cubicBezTo>
                  <a:cubicBezTo>
                    <a:pt x="166" y="1333"/>
                    <a:pt x="201" y="1469"/>
                    <a:pt x="330" y="1577"/>
                  </a:cubicBezTo>
                  <a:cubicBezTo>
                    <a:pt x="301" y="1197"/>
                    <a:pt x="337" y="1068"/>
                    <a:pt x="480" y="1111"/>
                  </a:cubicBezTo>
                  <a:cubicBezTo>
                    <a:pt x="538" y="809"/>
                    <a:pt x="409" y="0"/>
                    <a:pt x="0" y="244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Freeform 1397"/>
            <p:cNvSpPr>
              <a:spLocks noChangeArrowheads="1"/>
            </p:cNvSpPr>
            <p:nvPr/>
          </p:nvSpPr>
          <p:spPr bwMode="auto">
            <a:xfrm>
              <a:off x="7732680" y="3738651"/>
              <a:ext cx="206540" cy="182673"/>
            </a:xfrm>
            <a:custGeom>
              <a:avLst/>
              <a:gdLst>
                <a:gd name="T0" fmla="*/ 147427 w 1529"/>
                <a:gd name="T1" fmla="*/ 0 h 1356"/>
                <a:gd name="T2" fmla="*/ 147427 w 1529"/>
                <a:gd name="T3" fmla="*/ 0 h 1356"/>
                <a:gd name="T4" fmla="*/ 41755 w 1529"/>
                <a:gd name="T5" fmla="*/ 28125 h 1356"/>
                <a:gd name="T6" fmla="*/ 0 w 1529"/>
                <a:gd name="T7" fmla="*/ 183221 h 1356"/>
                <a:gd name="T8" fmla="*/ 206479 w 1529"/>
                <a:gd name="T9" fmla="*/ 183221 h 1356"/>
                <a:gd name="T10" fmla="*/ 206479 w 1529"/>
                <a:gd name="T11" fmla="*/ 5814 h 1356"/>
                <a:gd name="T12" fmla="*/ 147427 w 1529"/>
                <a:gd name="T13" fmla="*/ 0 h 1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9" h="1356">
                  <a:moveTo>
                    <a:pt x="1091" y="0"/>
                  </a:moveTo>
                  <a:lnTo>
                    <a:pt x="1091" y="0"/>
                  </a:lnTo>
                  <a:cubicBezTo>
                    <a:pt x="1091" y="0"/>
                    <a:pt x="409" y="100"/>
                    <a:pt x="309" y="208"/>
                  </a:cubicBezTo>
                  <a:cubicBezTo>
                    <a:pt x="223" y="294"/>
                    <a:pt x="44" y="1162"/>
                    <a:pt x="0" y="1355"/>
                  </a:cubicBezTo>
                  <a:cubicBezTo>
                    <a:pt x="1191" y="1355"/>
                    <a:pt x="1528" y="1355"/>
                    <a:pt x="1528" y="1355"/>
                  </a:cubicBezTo>
                  <a:cubicBezTo>
                    <a:pt x="1528" y="43"/>
                    <a:pt x="1528" y="43"/>
                    <a:pt x="1528" y="43"/>
                  </a:cubicBezTo>
                  <a:lnTo>
                    <a:pt x="1091" y="0"/>
                  </a:lnTo>
                </a:path>
              </a:pathLst>
            </a:custGeom>
            <a:solidFill>
              <a:srgbClr val="3447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Freeform 1398"/>
            <p:cNvSpPr>
              <a:spLocks noChangeArrowheads="1"/>
            </p:cNvSpPr>
            <p:nvPr/>
          </p:nvSpPr>
          <p:spPr bwMode="auto">
            <a:xfrm>
              <a:off x="7877258" y="3735475"/>
              <a:ext cx="122336" cy="185849"/>
            </a:xfrm>
            <a:custGeom>
              <a:avLst/>
              <a:gdLst>
                <a:gd name="T0" fmla="*/ 121928 w 905"/>
                <a:gd name="T1" fmla="*/ 0 h 1371"/>
                <a:gd name="T2" fmla="*/ 60964 w 905"/>
                <a:gd name="T3" fmla="*/ 7832 h 1371"/>
                <a:gd name="T4" fmla="*/ 0 w 905"/>
                <a:gd name="T5" fmla="*/ 0 h 1371"/>
                <a:gd name="T6" fmla="*/ 60964 w 905"/>
                <a:gd name="T7" fmla="*/ 185007 h 1371"/>
                <a:gd name="T8" fmla="*/ 121928 w 905"/>
                <a:gd name="T9" fmla="*/ 0 h 1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5" h="1371">
                  <a:moveTo>
                    <a:pt x="904" y="0"/>
                  </a:moveTo>
                  <a:lnTo>
                    <a:pt x="452" y="58"/>
                  </a:lnTo>
                  <a:lnTo>
                    <a:pt x="0" y="0"/>
                  </a:lnTo>
                  <a:lnTo>
                    <a:pt x="452" y="1370"/>
                  </a:lnTo>
                  <a:lnTo>
                    <a:pt x="904" y="0"/>
                  </a:lnTo>
                </a:path>
              </a:pathLst>
            </a:custGeom>
            <a:solidFill>
              <a:srgbClr val="B9C7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Freeform 1399"/>
            <p:cNvSpPr>
              <a:spLocks noChangeArrowheads="1"/>
            </p:cNvSpPr>
            <p:nvPr/>
          </p:nvSpPr>
          <p:spPr bwMode="auto">
            <a:xfrm>
              <a:off x="7877258" y="3735475"/>
              <a:ext cx="122336" cy="185849"/>
            </a:xfrm>
            <a:custGeom>
              <a:avLst/>
              <a:gdLst>
                <a:gd name="T0" fmla="*/ 121928 w 905"/>
                <a:gd name="T1" fmla="*/ 0 h 1371"/>
                <a:gd name="T2" fmla="*/ 60964 w 905"/>
                <a:gd name="T3" fmla="*/ 7832 h 1371"/>
                <a:gd name="T4" fmla="*/ 0 w 905"/>
                <a:gd name="T5" fmla="*/ 0 h 1371"/>
                <a:gd name="T6" fmla="*/ 60964 w 905"/>
                <a:gd name="T7" fmla="*/ 185007 h 13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5" h="1371">
                  <a:moveTo>
                    <a:pt x="904" y="0"/>
                  </a:moveTo>
                  <a:lnTo>
                    <a:pt x="452" y="58"/>
                  </a:lnTo>
                  <a:lnTo>
                    <a:pt x="0" y="0"/>
                  </a:lnTo>
                  <a:lnTo>
                    <a:pt x="452" y="137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90" tIns="17145" rIns="34290" bIns="17145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Freeform 1400"/>
            <p:cNvSpPr>
              <a:spLocks noChangeArrowheads="1"/>
            </p:cNvSpPr>
            <p:nvPr/>
          </p:nvSpPr>
          <p:spPr bwMode="auto">
            <a:xfrm>
              <a:off x="7920155" y="3760890"/>
              <a:ext cx="36541" cy="160434"/>
            </a:xfrm>
            <a:custGeom>
              <a:avLst/>
              <a:gdLst>
                <a:gd name="T0" fmla="*/ 12576 w 273"/>
                <a:gd name="T1" fmla="*/ 0 h 1185"/>
                <a:gd name="T2" fmla="*/ 0 w 273"/>
                <a:gd name="T3" fmla="*/ 125138 h 1185"/>
                <a:gd name="T4" fmla="*/ 18391 w 273"/>
                <a:gd name="T5" fmla="*/ 160004 h 1185"/>
                <a:gd name="T6" fmla="*/ 36782 w 273"/>
                <a:gd name="T7" fmla="*/ 125138 h 1185"/>
                <a:gd name="T8" fmla="*/ 25152 w 273"/>
                <a:gd name="T9" fmla="*/ 0 h 1185"/>
                <a:gd name="T10" fmla="*/ 12576 w 273"/>
                <a:gd name="T11" fmla="*/ 0 h 1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1185">
                  <a:moveTo>
                    <a:pt x="93" y="0"/>
                  </a:moveTo>
                  <a:lnTo>
                    <a:pt x="0" y="926"/>
                  </a:lnTo>
                  <a:lnTo>
                    <a:pt x="136" y="1184"/>
                  </a:lnTo>
                  <a:lnTo>
                    <a:pt x="272" y="926"/>
                  </a:lnTo>
                  <a:lnTo>
                    <a:pt x="186" y="0"/>
                  </a:lnTo>
                  <a:lnTo>
                    <a:pt x="93" y="0"/>
                  </a:lnTo>
                </a:path>
              </a:pathLst>
            </a:custGeom>
            <a:solidFill>
              <a:srgbClr val="B73D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" name="Freeform 1401"/>
            <p:cNvSpPr>
              <a:spLocks noChangeArrowheads="1"/>
            </p:cNvSpPr>
            <p:nvPr/>
          </p:nvSpPr>
          <p:spPr bwMode="auto">
            <a:xfrm>
              <a:off x="7847071" y="3732298"/>
              <a:ext cx="92149" cy="189026"/>
            </a:xfrm>
            <a:custGeom>
              <a:avLst/>
              <a:gdLst>
                <a:gd name="T0" fmla="*/ 48581 w 682"/>
                <a:gd name="T1" fmla="*/ 82378 h 1393"/>
                <a:gd name="T2" fmla="*/ 48581 w 682"/>
                <a:gd name="T3" fmla="*/ 82378 h 1393"/>
                <a:gd name="T4" fmla="*/ 0 w 682"/>
                <a:gd name="T5" fmla="*/ 10804 h 1393"/>
                <a:gd name="T6" fmla="*/ 42627 w 682"/>
                <a:gd name="T7" fmla="*/ 0 h 1393"/>
                <a:gd name="T8" fmla="*/ 92156 w 682"/>
                <a:gd name="T9" fmla="*/ 187984 h 1393"/>
                <a:gd name="T10" fmla="*/ 22328 w 682"/>
                <a:gd name="T11" fmla="*/ 88320 h 1393"/>
                <a:gd name="T12" fmla="*/ 48581 w 682"/>
                <a:gd name="T13" fmla="*/ 82378 h 13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2" h="1393">
                  <a:moveTo>
                    <a:pt x="359" y="610"/>
                  </a:moveTo>
                  <a:lnTo>
                    <a:pt x="359" y="610"/>
                  </a:lnTo>
                  <a:cubicBezTo>
                    <a:pt x="0" y="80"/>
                    <a:pt x="0" y="80"/>
                    <a:pt x="0" y="80"/>
                  </a:cubicBezTo>
                  <a:cubicBezTo>
                    <a:pt x="101" y="44"/>
                    <a:pt x="201" y="22"/>
                    <a:pt x="315" y="0"/>
                  </a:cubicBezTo>
                  <a:cubicBezTo>
                    <a:pt x="681" y="1392"/>
                    <a:pt x="681" y="1392"/>
                    <a:pt x="681" y="1392"/>
                  </a:cubicBezTo>
                  <a:cubicBezTo>
                    <a:pt x="165" y="654"/>
                    <a:pt x="165" y="654"/>
                    <a:pt x="165" y="654"/>
                  </a:cubicBezTo>
                  <a:lnTo>
                    <a:pt x="359" y="610"/>
                  </a:lnTo>
                </a:path>
              </a:pathLst>
            </a:custGeom>
            <a:solidFill>
              <a:srgbClr val="232C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" name="Freeform 1402"/>
            <p:cNvSpPr>
              <a:spLocks noChangeArrowheads="1"/>
            </p:cNvSpPr>
            <p:nvPr/>
          </p:nvSpPr>
          <p:spPr bwMode="auto">
            <a:xfrm>
              <a:off x="7937631" y="3732298"/>
              <a:ext cx="93738" cy="189026"/>
            </a:xfrm>
            <a:custGeom>
              <a:avLst/>
              <a:gdLst>
                <a:gd name="T0" fmla="*/ 43646 w 683"/>
                <a:gd name="T1" fmla="*/ 82378 h 1393"/>
                <a:gd name="T2" fmla="*/ 43646 w 683"/>
                <a:gd name="T3" fmla="*/ 82378 h 1393"/>
                <a:gd name="T4" fmla="*/ 92156 w 683"/>
                <a:gd name="T5" fmla="*/ 10804 h 1393"/>
                <a:gd name="T6" fmla="*/ 50402 w 683"/>
                <a:gd name="T7" fmla="*/ 0 h 1393"/>
                <a:gd name="T8" fmla="*/ 0 w 683"/>
                <a:gd name="T9" fmla="*/ 187984 h 1393"/>
                <a:gd name="T10" fmla="*/ 69860 w 683"/>
                <a:gd name="T11" fmla="*/ 88320 h 1393"/>
                <a:gd name="T12" fmla="*/ 43646 w 683"/>
                <a:gd name="T13" fmla="*/ 82378 h 13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3" h="1393">
                  <a:moveTo>
                    <a:pt x="323" y="610"/>
                  </a:moveTo>
                  <a:lnTo>
                    <a:pt x="323" y="610"/>
                  </a:lnTo>
                  <a:cubicBezTo>
                    <a:pt x="682" y="80"/>
                    <a:pt x="682" y="80"/>
                    <a:pt x="682" y="80"/>
                  </a:cubicBezTo>
                  <a:cubicBezTo>
                    <a:pt x="588" y="44"/>
                    <a:pt x="481" y="22"/>
                    <a:pt x="373" y="0"/>
                  </a:cubicBezTo>
                  <a:cubicBezTo>
                    <a:pt x="0" y="1392"/>
                    <a:pt x="0" y="1392"/>
                    <a:pt x="0" y="1392"/>
                  </a:cubicBezTo>
                  <a:cubicBezTo>
                    <a:pt x="517" y="654"/>
                    <a:pt x="517" y="654"/>
                    <a:pt x="517" y="654"/>
                  </a:cubicBezTo>
                  <a:lnTo>
                    <a:pt x="323" y="610"/>
                  </a:lnTo>
                </a:path>
              </a:pathLst>
            </a:custGeom>
            <a:solidFill>
              <a:srgbClr val="232C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" name="Freeform 1403"/>
            <p:cNvSpPr>
              <a:spLocks noChangeArrowheads="1"/>
            </p:cNvSpPr>
            <p:nvPr/>
          </p:nvSpPr>
          <p:spPr bwMode="auto">
            <a:xfrm>
              <a:off x="7921743" y="3743416"/>
              <a:ext cx="33365" cy="33358"/>
            </a:xfrm>
            <a:custGeom>
              <a:avLst/>
              <a:gdLst>
                <a:gd name="T0" fmla="*/ 32615 w 244"/>
                <a:gd name="T1" fmla="*/ 16237 h 244"/>
                <a:gd name="T2" fmla="*/ 16240 w 244"/>
                <a:gd name="T3" fmla="*/ 32608 h 244"/>
                <a:gd name="T4" fmla="*/ 0 w 244"/>
                <a:gd name="T5" fmla="*/ 16237 h 244"/>
                <a:gd name="T6" fmla="*/ 16240 w 244"/>
                <a:gd name="T7" fmla="*/ 0 h 244"/>
                <a:gd name="T8" fmla="*/ 32615 w 244"/>
                <a:gd name="T9" fmla="*/ 1623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43" y="121"/>
                  </a:moveTo>
                  <a:lnTo>
                    <a:pt x="121" y="243"/>
                  </a:lnTo>
                  <a:lnTo>
                    <a:pt x="0" y="121"/>
                  </a:lnTo>
                  <a:lnTo>
                    <a:pt x="121" y="0"/>
                  </a:lnTo>
                  <a:lnTo>
                    <a:pt x="243" y="121"/>
                  </a:lnTo>
                </a:path>
              </a:pathLst>
            </a:custGeom>
            <a:solidFill>
              <a:srgbClr val="B73D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" name="Freeform 1404"/>
            <p:cNvSpPr>
              <a:spLocks noChangeArrowheads="1"/>
            </p:cNvSpPr>
            <p:nvPr/>
          </p:nvSpPr>
          <p:spPr bwMode="auto">
            <a:xfrm>
              <a:off x="7877258" y="3722767"/>
              <a:ext cx="61963" cy="66715"/>
            </a:xfrm>
            <a:custGeom>
              <a:avLst/>
              <a:gdLst>
                <a:gd name="T0" fmla="*/ 61194 w 453"/>
                <a:gd name="T1" fmla="*/ 20447 h 488"/>
                <a:gd name="T2" fmla="*/ 12591 w 453"/>
                <a:gd name="T3" fmla="*/ 0 h 488"/>
                <a:gd name="T4" fmla="*/ 0 w 453"/>
                <a:gd name="T5" fmla="*/ 12593 h 488"/>
                <a:gd name="T6" fmla="*/ 24234 w 453"/>
                <a:gd name="T7" fmla="*/ 65945 h 488"/>
                <a:gd name="T8" fmla="*/ 61194 w 453"/>
                <a:gd name="T9" fmla="*/ 20447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88">
                  <a:moveTo>
                    <a:pt x="452" y="151"/>
                  </a:moveTo>
                  <a:lnTo>
                    <a:pt x="93" y="0"/>
                  </a:lnTo>
                  <a:lnTo>
                    <a:pt x="0" y="93"/>
                  </a:lnTo>
                  <a:lnTo>
                    <a:pt x="179" y="487"/>
                  </a:lnTo>
                  <a:lnTo>
                    <a:pt x="452" y="1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" name="Freeform 1405"/>
            <p:cNvSpPr>
              <a:spLocks noChangeArrowheads="1"/>
            </p:cNvSpPr>
            <p:nvPr/>
          </p:nvSpPr>
          <p:spPr bwMode="auto">
            <a:xfrm>
              <a:off x="7937631" y="3722767"/>
              <a:ext cx="61963" cy="66715"/>
            </a:xfrm>
            <a:custGeom>
              <a:avLst/>
              <a:gdLst>
                <a:gd name="T0" fmla="*/ 0 w 453"/>
                <a:gd name="T1" fmla="*/ 20447 h 488"/>
                <a:gd name="T2" fmla="*/ 48603 w 453"/>
                <a:gd name="T3" fmla="*/ 0 h 488"/>
                <a:gd name="T4" fmla="*/ 61194 w 453"/>
                <a:gd name="T5" fmla="*/ 12593 h 488"/>
                <a:gd name="T6" fmla="*/ 36960 w 453"/>
                <a:gd name="T7" fmla="*/ 65945 h 488"/>
                <a:gd name="T8" fmla="*/ 0 w 453"/>
                <a:gd name="T9" fmla="*/ 20447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88">
                  <a:moveTo>
                    <a:pt x="0" y="151"/>
                  </a:moveTo>
                  <a:lnTo>
                    <a:pt x="359" y="0"/>
                  </a:lnTo>
                  <a:lnTo>
                    <a:pt x="452" y="93"/>
                  </a:lnTo>
                  <a:lnTo>
                    <a:pt x="273" y="487"/>
                  </a:lnTo>
                  <a:lnTo>
                    <a:pt x="0" y="1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" name="Freeform 1406"/>
            <p:cNvSpPr>
              <a:spLocks noChangeArrowheads="1"/>
            </p:cNvSpPr>
            <p:nvPr/>
          </p:nvSpPr>
          <p:spPr bwMode="auto">
            <a:xfrm>
              <a:off x="7896323" y="3617928"/>
              <a:ext cx="42897" cy="19062"/>
            </a:xfrm>
            <a:custGeom>
              <a:avLst/>
              <a:gdLst>
                <a:gd name="T0" fmla="*/ 43332 w 324"/>
                <a:gd name="T1" fmla="*/ 0 h 145"/>
                <a:gd name="T2" fmla="*/ 43332 w 324"/>
                <a:gd name="T3" fmla="*/ 11787 h 145"/>
                <a:gd name="T4" fmla="*/ 7781 w 324"/>
                <a:gd name="T5" fmla="*/ 19510 h 145"/>
                <a:gd name="T6" fmla="*/ 0 w 324"/>
                <a:gd name="T7" fmla="*/ 19510 h 145"/>
                <a:gd name="T8" fmla="*/ 43332 w 324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" h="145">
                  <a:moveTo>
                    <a:pt x="323" y="0"/>
                  </a:moveTo>
                  <a:lnTo>
                    <a:pt x="323" y="87"/>
                  </a:lnTo>
                  <a:lnTo>
                    <a:pt x="58" y="144"/>
                  </a:lnTo>
                  <a:lnTo>
                    <a:pt x="0" y="144"/>
                  </a:lnTo>
                  <a:lnTo>
                    <a:pt x="323" y="0"/>
                  </a:lnTo>
                </a:path>
              </a:pathLst>
            </a:custGeom>
            <a:solidFill>
              <a:srgbClr val="5C31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" name="Freeform 1407"/>
            <p:cNvSpPr>
              <a:spLocks noChangeArrowheads="1"/>
            </p:cNvSpPr>
            <p:nvPr/>
          </p:nvSpPr>
          <p:spPr bwMode="auto">
            <a:xfrm>
              <a:off x="7939220" y="3617928"/>
              <a:ext cx="42896" cy="19062"/>
            </a:xfrm>
            <a:custGeom>
              <a:avLst/>
              <a:gdLst>
                <a:gd name="T0" fmla="*/ 0 w 324"/>
                <a:gd name="T1" fmla="*/ 0 h 145"/>
                <a:gd name="T2" fmla="*/ 0 w 324"/>
                <a:gd name="T3" fmla="*/ 11787 h 145"/>
                <a:gd name="T4" fmla="*/ 35685 w 324"/>
                <a:gd name="T5" fmla="*/ 19510 h 145"/>
                <a:gd name="T6" fmla="*/ 43332 w 324"/>
                <a:gd name="T7" fmla="*/ 19510 h 145"/>
                <a:gd name="T8" fmla="*/ 0 w 324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" h="145">
                  <a:moveTo>
                    <a:pt x="0" y="0"/>
                  </a:moveTo>
                  <a:lnTo>
                    <a:pt x="0" y="87"/>
                  </a:lnTo>
                  <a:lnTo>
                    <a:pt x="266" y="144"/>
                  </a:lnTo>
                  <a:lnTo>
                    <a:pt x="323" y="144"/>
                  </a:lnTo>
                  <a:lnTo>
                    <a:pt x="0" y="0"/>
                  </a:lnTo>
                </a:path>
              </a:pathLst>
            </a:custGeom>
            <a:solidFill>
              <a:srgbClr val="5C31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06222" y="3557943"/>
            <a:ext cx="608799" cy="580175"/>
            <a:chOff x="8780463" y="1906588"/>
            <a:chExt cx="360363" cy="360363"/>
          </a:xfrm>
          <a:solidFill>
            <a:schemeClr val="bg2">
              <a:lumMod val="50000"/>
            </a:schemeClr>
          </a:solidFill>
        </p:grpSpPr>
        <p:sp>
          <p:nvSpPr>
            <p:cNvPr id="42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3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4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5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6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7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410832" y="4376886"/>
            <a:ext cx="556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1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05.01.2016.MK noteikumi Nr.1 “Noteikumi par neapliekamā minimuma un nodokļa atvieglojuma apmēru iedzīvotāju ienākuma nodokļa aprēķināšanai”</a:t>
            </a:r>
          </a:p>
        </p:txBody>
      </p:sp>
    </p:spTree>
    <p:extLst>
      <p:ext uri="{BB962C8B-B14F-4D97-AF65-F5344CB8AC3E}">
        <p14:creationId xmlns:p14="http://schemas.microsoft.com/office/powerpoint/2010/main" val="214819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371" y="154004"/>
            <a:ext cx="6096000" cy="760396"/>
          </a:xfrm>
        </p:spPr>
        <p:txBody>
          <a:bodyPr/>
          <a:lstStyle/>
          <a:p>
            <a:pPr algn="r"/>
            <a:r>
              <a:rPr lang="lv-LV" dirty="0">
                <a:solidFill>
                  <a:srgbClr val="002060"/>
                </a:solidFill>
              </a:rPr>
              <a:t>VID izstrādājis diferencētā minimuma aprēķina kalkulatoru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674" t="22508" r="31776" b="8047"/>
          <a:stretch/>
        </p:blipFill>
        <p:spPr>
          <a:xfrm>
            <a:off x="1530416" y="1074593"/>
            <a:ext cx="6795437" cy="550640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73729" y="2627695"/>
            <a:ext cx="1241660" cy="29838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Flowchart: Connector 8"/>
          <p:cNvSpPr/>
          <p:nvPr/>
        </p:nvSpPr>
        <p:spPr>
          <a:xfrm>
            <a:off x="1106903" y="2618070"/>
            <a:ext cx="308008" cy="298384"/>
          </a:xfrm>
          <a:prstGeom prst="flowChart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Flowchart: Connector 9"/>
          <p:cNvSpPr/>
          <p:nvPr/>
        </p:nvSpPr>
        <p:spPr>
          <a:xfrm>
            <a:off x="731519" y="2618070"/>
            <a:ext cx="308008" cy="29838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Flowchart: Connector 10"/>
          <p:cNvSpPr/>
          <p:nvPr/>
        </p:nvSpPr>
        <p:spPr>
          <a:xfrm>
            <a:off x="356135" y="2618070"/>
            <a:ext cx="308008" cy="298384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76953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https://www.vid.gov.lv/lv/diferenceta-minimuma-aprekina-kalkulators</a:t>
            </a:r>
          </a:p>
        </p:txBody>
      </p:sp>
    </p:spTree>
    <p:extLst>
      <p:ext uri="{BB962C8B-B14F-4D97-AF65-F5344CB8AC3E}">
        <p14:creationId xmlns:p14="http://schemas.microsoft.com/office/powerpoint/2010/main" val="103092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7" b="8599"/>
          <a:stretch/>
        </p:blipFill>
        <p:spPr>
          <a:xfrm>
            <a:off x="1501541" y="908141"/>
            <a:ext cx="5650030" cy="5565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07192" y="6257836"/>
            <a:ext cx="21368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https://www.vid.gov.lv/lv/obligati-iesniedzama-gada-ienakumu-deklaracija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72114" y="87572"/>
            <a:ext cx="7137133" cy="1036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lv-LV" dirty="0">
                <a:solidFill>
                  <a:srgbClr val="0070C0"/>
                </a:solidFill>
              </a:rPr>
              <a:t>Obligāta </a:t>
            </a:r>
            <a:r>
              <a:rPr lang="lv-LV" dirty="0">
                <a:solidFill>
                  <a:srgbClr val="002060"/>
                </a:solidFill>
              </a:rPr>
              <a:t>deklarācijas iesniegšana </a:t>
            </a:r>
          </a:p>
        </p:txBody>
      </p:sp>
    </p:spTree>
    <p:extLst>
      <p:ext uri="{BB962C8B-B14F-4D97-AF65-F5344CB8AC3E}">
        <p14:creationId xmlns:p14="http://schemas.microsoft.com/office/powerpoint/2010/main" val="293839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623" y="92242"/>
            <a:ext cx="6096000" cy="1036642"/>
          </a:xfrm>
        </p:spPr>
        <p:txBody>
          <a:bodyPr/>
          <a:lstStyle/>
          <a:p>
            <a:pPr algn="r"/>
            <a:r>
              <a:rPr lang="lv-LV" dirty="0">
                <a:solidFill>
                  <a:srgbClr val="002060"/>
                </a:solidFill>
              </a:rPr>
              <a:t>D3, D3</a:t>
            </a:r>
            <a:r>
              <a:rPr lang="lv-LV" baseline="30000" dirty="0">
                <a:solidFill>
                  <a:srgbClr val="002060"/>
                </a:solidFill>
              </a:rPr>
              <a:t>1</a:t>
            </a:r>
            <a:r>
              <a:rPr lang="lv-LV" dirty="0">
                <a:solidFill>
                  <a:srgbClr val="002060"/>
                </a:solidFill>
              </a:rPr>
              <a:t>,</a:t>
            </a:r>
            <a:r>
              <a:rPr lang="lv-LV" baseline="30000" dirty="0">
                <a:solidFill>
                  <a:srgbClr val="002060"/>
                </a:solidFill>
              </a:rPr>
              <a:t> </a:t>
            </a:r>
            <a:r>
              <a:rPr lang="lv-LV" dirty="0">
                <a:solidFill>
                  <a:srgbClr val="002060"/>
                </a:solidFill>
              </a:rPr>
              <a:t>D2</a:t>
            </a:r>
            <a:r>
              <a:rPr lang="lv-LV" baseline="30000" dirty="0">
                <a:solidFill>
                  <a:srgbClr val="002060"/>
                </a:solidFill>
              </a:rPr>
              <a:t>,</a:t>
            </a:r>
            <a:r>
              <a:rPr lang="lv-LV" dirty="0">
                <a:solidFill>
                  <a:srgbClr val="002060"/>
                </a:solidFill>
              </a:rPr>
              <a:t> D2</a:t>
            </a:r>
            <a:r>
              <a:rPr lang="lv-LV" baseline="30000" dirty="0">
                <a:solidFill>
                  <a:srgbClr val="002060"/>
                </a:solidFill>
              </a:rPr>
              <a:t>1</a:t>
            </a:r>
            <a:r>
              <a:rPr lang="lv-LV" dirty="0">
                <a:solidFill>
                  <a:srgbClr val="002060"/>
                </a:solidFill>
              </a:rPr>
              <a:t>, D1</a:t>
            </a:r>
            <a:r>
              <a:rPr lang="lv-LV" baseline="30000" dirty="0">
                <a:solidFill>
                  <a:srgbClr val="002060"/>
                </a:solidFill>
              </a:rPr>
              <a:t>1</a:t>
            </a:r>
            <a:r>
              <a:rPr lang="lv-LV" dirty="0">
                <a:solidFill>
                  <a:srgbClr val="002060"/>
                </a:solidFill>
              </a:rPr>
              <a:t>, D </a:t>
            </a:r>
            <a:r>
              <a:rPr lang="lv-LV" dirty="0">
                <a:solidFill>
                  <a:srgbClr val="0070C0"/>
                </a:solidFill>
              </a:rPr>
              <a:t>obligātā</a:t>
            </a:r>
            <a:r>
              <a:rPr lang="lv-LV" dirty="0">
                <a:solidFill>
                  <a:srgbClr val="002060"/>
                </a:solidFill>
              </a:rPr>
              <a:t> gada deklarācijas </a:t>
            </a:r>
            <a:r>
              <a:rPr lang="lv-LV" dirty="0" smtClean="0">
                <a:solidFill>
                  <a:srgbClr val="002060"/>
                </a:solidFill>
              </a:rPr>
              <a:t>iesniegšana</a:t>
            </a:r>
            <a:endParaRPr lang="lv-LV" baseline="300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15333" b="17290"/>
          <a:stretch/>
        </p:blipFill>
        <p:spPr>
          <a:xfrm>
            <a:off x="136331" y="952901"/>
            <a:ext cx="8940292" cy="56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3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006" y="269507"/>
            <a:ext cx="8710863" cy="6381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38" y="2407118"/>
            <a:ext cx="8340291" cy="480461"/>
          </a:xfrm>
        </p:spPr>
        <p:txBody>
          <a:bodyPr>
            <a:noAutofit/>
          </a:bodyPr>
          <a:lstStyle/>
          <a:p>
            <a:pPr algn="ctr"/>
            <a:r>
              <a:rPr lang="lv-LV" sz="4000" b="1" dirty="0">
                <a:solidFill>
                  <a:srgbClr val="002060"/>
                </a:solidFill>
              </a:rPr>
              <a:t>PVN piemērošana </a:t>
            </a:r>
          </a:p>
          <a:p>
            <a:pPr algn="ctr"/>
            <a:r>
              <a:rPr lang="lv-LV" sz="4000" dirty="0">
                <a:solidFill>
                  <a:srgbClr val="002060"/>
                </a:solidFill>
              </a:rPr>
              <a:t>graudaugu un tehnisko kultūru piegādei</a:t>
            </a:r>
            <a:endParaRPr lang="lv-LV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41" y="246247"/>
            <a:ext cx="8359541" cy="1036642"/>
          </a:xfrm>
        </p:spPr>
        <p:txBody>
          <a:bodyPr>
            <a:noAutofit/>
          </a:bodyPr>
          <a:lstStyle/>
          <a:p>
            <a:pPr algn="r"/>
            <a:r>
              <a:rPr lang="lv-LV" dirty="0">
                <a:solidFill>
                  <a:srgbClr val="002060"/>
                </a:solidFill>
              </a:rPr>
              <a:t>eversā PVN piemērošana </a:t>
            </a:r>
            <a:r>
              <a:rPr lang="lv-LV" dirty="0">
                <a:solidFill>
                  <a:srgbClr val="FFC000"/>
                </a:solidFill>
              </a:rPr>
              <a:t>graudaugu</a:t>
            </a:r>
            <a:r>
              <a:rPr lang="lv-LV" dirty="0">
                <a:solidFill>
                  <a:srgbClr val="002060"/>
                </a:solidFill>
              </a:rPr>
              <a:t> un </a:t>
            </a:r>
            <a:r>
              <a:rPr lang="lv-LV" dirty="0">
                <a:solidFill>
                  <a:srgbClr val="FFC000"/>
                </a:solidFill>
              </a:rPr>
              <a:t>tehnisko kultūru </a:t>
            </a:r>
            <a:r>
              <a:rPr lang="lv-LV" dirty="0">
                <a:solidFill>
                  <a:srgbClr val="002060"/>
                </a:solidFill>
              </a:rPr>
              <a:t>piegādēm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7745" y="922715"/>
            <a:ext cx="243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01.07.2016.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60961" y="108981"/>
            <a:ext cx="765313" cy="707886"/>
            <a:chOff x="244429" y="1772700"/>
            <a:chExt cx="765313" cy="707886"/>
          </a:xfrm>
        </p:grpSpPr>
        <p:sp>
          <p:nvSpPr>
            <p:cNvPr id="12" name="Flowchart: Connector 11"/>
            <p:cNvSpPr/>
            <p:nvPr/>
          </p:nvSpPr>
          <p:spPr>
            <a:xfrm>
              <a:off x="244429" y="1792760"/>
              <a:ext cx="685423" cy="687826"/>
            </a:xfrm>
            <a:prstGeom prst="flowChartConnector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597" y="1772700"/>
              <a:ext cx="664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4000" b="1" dirty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10927" y="2792273"/>
            <a:ext cx="313575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5671185" algn="l"/>
              </a:tabLst>
            </a:pPr>
            <a:r>
              <a:rPr lang="lv-LV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Pircējs</a:t>
            </a:r>
            <a:r>
              <a:rPr lang="lv-LV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sagatavo PVN deklarāciju, </a:t>
            </a:r>
            <a:r>
              <a:rPr lang="lv-LV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aprēķinot PVN </a:t>
            </a:r>
            <a:r>
              <a:rPr lang="lv-LV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atskaitot to kā priekšnodokli </a:t>
            </a:r>
            <a:endParaRPr lang="lv-LV" sz="15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71236" y="2100065"/>
            <a:ext cx="5739532" cy="1979099"/>
            <a:chOff x="290487" y="1750907"/>
            <a:chExt cx="5739532" cy="1979099"/>
          </a:xfrm>
        </p:grpSpPr>
        <p:pic>
          <p:nvPicPr>
            <p:cNvPr id="13" name="Picture 2" descr="Attēlu rezultāti vaicājumam “seller clipart”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87" y="2455206"/>
              <a:ext cx="617212" cy="617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094599" y="1750907"/>
              <a:ext cx="2935420" cy="347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457200" algn="ctr">
                <a:lnSpc>
                  <a:spcPct val="115000"/>
                </a:lnSpc>
                <a:spcAft>
                  <a:spcPts val="0"/>
                </a:spcAft>
                <a:tabLst>
                  <a:tab pos="540385" algn="l"/>
                  <a:tab pos="5671185" algn="l"/>
                </a:tabLst>
              </a:pPr>
              <a:r>
                <a:rPr lang="lv-LV" sz="16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Maksāšanas kārtība</a:t>
              </a:r>
              <a:endParaRPr lang="lv-LV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Picture 2" descr="Attēlu rezultāti vaicājumam “seller clipart”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782" y="2485329"/>
              <a:ext cx="617212" cy="617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ight Arrow 19"/>
            <p:cNvSpPr/>
            <p:nvPr/>
          </p:nvSpPr>
          <p:spPr>
            <a:xfrm>
              <a:off x="4430326" y="2631629"/>
              <a:ext cx="510205" cy="440789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rgbClr val="00206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2718" y="2310387"/>
              <a:ext cx="3370357" cy="1419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ctr">
                <a:lnSpc>
                  <a:spcPct val="115000"/>
                </a:lnSpc>
                <a:spcAft>
                  <a:spcPts val="0"/>
                </a:spcAft>
                <a:tabLst>
                  <a:tab pos="540385" algn="l"/>
                  <a:tab pos="5671185" algn="l"/>
                </a:tabLst>
              </a:pPr>
              <a:r>
                <a:rPr lang="lv-LV" sz="15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Pārdevējs</a:t>
              </a:r>
              <a:r>
                <a:rPr lang="lv-LV" sz="15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PVN maksātājs izraksta PVN rēķinu citam LV reģistrētam PVN maksātājam </a:t>
              </a:r>
              <a:r>
                <a:rPr lang="lv-LV" sz="15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bez PVN ar atsauci «nodokļa apgrieztā kārtība»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5813" y="1843053"/>
            <a:ext cx="8892991" cy="27240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Rectangle 25"/>
          <p:cNvSpPr/>
          <p:nvPr/>
        </p:nvSpPr>
        <p:spPr>
          <a:xfrm>
            <a:off x="456713" y="4567128"/>
            <a:ext cx="7467476" cy="563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lv-LV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Samaksu par iegādātajām precēm preču saņēmējs veic bez PVN, izmantojot bezskaidras naudas norēķinus</a:t>
            </a:r>
            <a:endParaRPr lang="lv-LV" sz="11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Saistīts attēls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2099" r="4042" b="5024"/>
          <a:stretch/>
        </p:blipFill>
        <p:spPr bwMode="auto">
          <a:xfrm>
            <a:off x="7378804" y="3898785"/>
            <a:ext cx="1683924" cy="29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14904" y="6484360"/>
            <a:ext cx="7263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https://www.vid.gov.lv/lv/pieejams-metodiskais-materials-par-reverso-pvn-graudaugiem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1971" y="5516645"/>
            <a:ext cx="4295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 mājas lapā pieejams metodiskais materiāls par reverso PVN graudaugiem</a:t>
            </a:r>
          </a:p>
          <a:p>
            <a:endParaRPr lang="lv-LV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5400000">
            <a:off x="1375459" y="6106926"/>
            <a:ext cx="346596" cy="292371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00206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5400000">
            <a:off x="2720066" y="6106925"/>
            <a:ext cx="346596" cy="292371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2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3204</TotalTime>
  <Words>349</Words>
  <Application>Microsoft Office PowerPoint</Application>
  <PresentationFormat>On-screen Show (4:3)</PresentationFormat>
  <Paragraphs>60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 Valsts ieņēmumu dienesta aktualitātes</vt:lpstr>
      <vt:lpstr>PowerPoint Presentation</vt:lpstr>
      <vt:lpstr>D4, D Brīvprātīga deklarācijas iesniegšana </vt:lpstr>
      <vt:lpstr>PowerPoint Presentation</vt:lpstr>
      <vt:lpstr>VID izstrādājis diferencētā minimuma aprēķina kalkulatoru </vt:lpstr>
      <vt:lpstr>PowerPoint Presentation</vt:lpstr>
      <vt:lpstr>D3, D31, D2, D21, D11, D obligātā gada deklarācijas iesniegšana</vt:lpstr>
      <vt:lpstr>PowerPoint Presentation</vt:lpstr>
      <vt:lpstr>eversā PVN piemērošana graudaugu un tehnisko kultūru piegādēm</vt:lpstr>
      <vt:lpstr>PowerPoint Presentation</vt:lpstr>
      <vt:lpstr>PowerPoint Presentation</vt:lpstr>
      <vt:lpstr>Pasākumi, kas vērsti uz labprātīgu nokavēto nodokļu maksājumu organizēšanu tiem nodokļu maksātājiem, kuri kā savu saimniecisko darbību ir norādījuši lauksaimniecību </vt:lpstr>
      <vt:lpstr>PowerPoint Presentation</vt:lpstr>
    </vt:vector>
  </TitlesOfParts>
  <Company>Valsts ieņēmumu dienests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Valsts ieņēmumu dienesta  darbības stratēģiskā attīstība</dc:title>
  <dc:creator>Guna Hismatuļina</dc:creator>
  <cp:lastModifiedBy>Guna Hismatuļina</cp:lastModifiedBy>
  <cp:revision>102</cp:revision>
  <cp:lastPrinted>2017-02-07T07:23:05Z</cp:lastPrinted>
  <dcterms:created xsi:type="dcterms:W3CDTF">2017-01-31T07:43:07Z</dcterms:created>
  <dcterms:modified xsi:type="dcterms:W3CDTF">2017-04-05T08:40:03Z</dcterms:modified>
</cp:coreProperties>
</file>