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36"/>
  </p:notesMasterIdLst>
  <p:sldIdLst>
    <p:sldId id="655" r:id="rId2"/>
    <p:sldId id="752" r:id="rId3"/>
    <p:sldId id="753" r:id="rId4"/>
    <p:sldId id="754" r:id="rId5"/>
    <p:sldId id="755" r:id="rId6"/>
    <p:sldId id="756" r:id="rId7"/>
    <p:sldId id="763" r:id="rId8"/>
    <p:sldId id="766" r:id="rId9"/>
    <p:sldId id="767" r:id="rId10"/>
    <p:sldId id="769" r:id="rId11"/>
    <p:sldId id="757" r:id="rId12"/>
    <p:sldId id="736" r:id="rId13"/>
    <p:sldId id="764" r:id="rId14"/>
    <p:sldId id="770" r:id="rId15"/>
    <p:sldId id="760" r:id="rId16"/>
    <p:sldId id="711" r:id="rId17"/>
    <p:sldId id="712" r:id="rId18"/>
    <p:sldId id="713" r:id="rId19"/>
    <p:sldId id="714" r:id="rId20"/>
    <p:sldId id="761" r:id="rId21"/>
    <p:sldId id="716" r:id="rId22"/>
    <p:sldId id="748" r:id="rId23"/>
    <p:sldId id="718" r:id="rId24"/>
    <p:sldId id="719" r:id="rId25"/>
    <p:sldId id="720" r:id="rId26"/>
    <p:sldId id="705" r:id="rId27"/>
    <p:sldId id="706" r:id="rId28"/>
    <p:sldId id="707" r:id="rId29"/>
    <p:sldId id="708" r:id="rId30"/>
    <p:sldId id="771" r:id="rId31"/>
    <p:sldId id="772" r:id="rId32"/>
    <p:sldId id="773" r:id="rId33"/>
    <p:sldId id="774" r:id="rId34"/>
    <p:sldId id="762" r:id="rId35"/>
  </p:sldIdLst>
  <p:sldSz cx="9144000" cy="6858000" type="screen4x3"/>
  <p:notesSz cx="7010400" cy="92964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4A3521"/>
    <a:srgbClr val="009999"/>
    <a:srgbClr val="FFCC00"/>
    <a:srgbClr val="F6C700"/>
    <a:srgbClr val="C8F177"/>
    <a:srgbClr val="FF9999"/>
    <a:srgbClr val="BFEF5F"/>
    <a:srgbClr val="82BA1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umšs stils 1 - izcēlum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umšs stils 1 - izcēlum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umšs stils 1 - izcēlum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Tumšs stils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Vidējs stils 3 - izcēlum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Vidējs stils 3 - izcēlum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Gaišs stils 1 - izcēlum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Vidējs stils 2 - izcēlum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Gaišs stils 1 - izcēlum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Gaišs stils 3 - izcēlum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Vidējs stils 4 - izcēlum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Vidējs stils 4 - izcēlum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Gaišs stils 1 - izcēlum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Gaišs stils 3 - izcēlum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Gaišs stil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Gaišs stil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Gaišs stils 1 - izcēlum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86458" autoAdjust="0"/>
  </p:normalViewPr>
  <p:slideViewPr>
    <p:cSldViewPr>
      <p:cViewPr varScale="1">
        <p:scale>
          <a:sx n="125" d="100"/>
          <a:sy n="125" d="100"/>
        </p:scale>
        <p:origin x="17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s-01\users$\zane.lide\My%20Documents\LAP%202014-2020\IMA\4_1_Atbalsts_lauku_saimniecibam_ZM_0102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s-01\users$\zane.lide\My%20Documents\LAP%202014-2020\IMA\4_1_Atbalsts_lauku_saimniecibam_ZM_01022017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01\users$\zane.lide\My%20Documents\LAP%202014-2020\IMA\4_1_Atbalsts_lauku_saimniecibam_ZM_0102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s-01\users$\zane.lide\My%20Documents\LAP%202014-2020\IMA\4_1_Atbalsts_lauku_saimniecibam_ZM_01022017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darblapa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4.1 "</a:t>
            </a:r>
            <a:r>
              <a:rPr lang="en-US"/>
              <a:t>Atbalsts</a:t>
            </a:r>
            <a:r>
              <a:rPr lang="lv-LV"/>
              <a:t> ieguldījumiem lauku saimniecībās"</a:t>
            </a:r>
          </a:p>
          <a:p>
            <a:pPr>
              <a:defRPr/>
            </a:pPr>
            <a:r>
              <a:rPr lang="lv-LV"/>
              <a:t>ar apgrozījumu zem 70 000 EUR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2210318015096598E-2"/>
          <c:y val="0.11625261915840245"/>
          <c:w val="0.85262269535951885"/>
          <c:h val="0.5817309203116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Nozares!$B$3:$B$4</c:f>
              <c:strCache>
                <c:ptCount val="2"/>
                <c:pt idx="0">
                  <c:v>Pieteikumu skaits</c:v>
                </c:pt>
                <c:pt idx="1">
                  <c:v>1.kārta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Nozares!$A$6:$A$21</c:f>
              <c:strCache>
                <c:ptCount val="16"/>
                <c:pt idx="0">
                  <c:v>Laukaugi - graudaugi</c:v>
                </c:pt>
                <c:pt idx="1">
                  <c:v>Ganību dzīvnieki - nobarojamie liellopi</c:v>
                </c:pt>
                <c:pt idx="2">
                  <c:v>Piena lopkopība - piena liellopi</c:v>
                </c:pt>
                <c:pt idx="3">
                  <c:v>Jaukti (laukkopība/lopkopība)</c:v>
                </c:pt>
                <c:pt idx="4">
                  <c:v>Dārzkopība - augļkopība</c:v>
                </c:pt>
                <c:pt idx="5">
                  <c:v>Ganību dzīvnieki - aitas</c:v>
                </c:pt>
                <c:pt idx="6">
                  <c:v>Cits</c:v>
                </c:pt>
                <c:pt idx="7">
                  <c:v>Ilggadīgie stādījumi</c:v>
                </c:pt>
                <c:pt idx="8">
                  <c:v>Dārzkopība - dārzeņkopība</c:v>
                </c:pt>
                <c:pt idx="9">
                  <c:v>Putni</c:v>
                </c:pt>
                <c:pt idx="10">
                  <c:v>Laukaugi - kartupeļi</c:v>
                </c:pt>
                <c:pt idx="11">
                  <c:v>Ganību dzīvnieki - zirgi</c:v>
                </c:pt>
                <c:pt idx="12">
                  <c:v>Dārzkopība - dekoratīvā dārzkopība</c:v>
                </c:pt>
                <c:pt idx="13">
                  <c:v>Piena lopkopība - kazas</c:v>
                </c:pt>
                <c:pt idx="14">
                  <c:v>Cūkas</c:v>
                </c:pt>
                <c:pt idx="15">
                  <c:v>Laukaugi - cits</c:v>
                </c:pt>
              </c:strCache>
            </c:strRef>
          </c:cat>
          <c:val>
            <c:numRef>
              <c:f>Nozares!$B$6:$B$21</c:f>
              <c:numCache>
                <c:formatCode>#,##0</c:formatCode>
                <c:ptCount val="16"/>
                <c:pt idx="0">
                  <c:v>231</c:v>
                </c:pt>
                <c:pt idx="1">
                  <c:v>107</c:v>
                </c:pt>
                <c:pt idx="2">
                  <c:v>135</c:v>
                </c:pt>
                <c:pt idx="3">
                  <c:v>30</c:v>
                </c:pt>
                <c:pt idx="4">
                  <c:v>24</c:v>
                </c:pt>
                <c:pt idx="5">
                  <c:v>16</c:v>
                </c:pt>
                <c:pt idx="6">
                  <c:v>11</c:v>
                </c:pt>
                <c:pt idx="7">
                  <c:v>1</c:v>
                </c:pt>
                <c:pt idx="8">
                  <c:v>7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8-45E4-A941-8164C7DBBB51}"/>
            </c:ext>
          </c:extLst>
        </c:ser>
        <c:ser>
          <c:idx val="1"/>
          <c:order val="1"/>
          <c:tx>
            <c:strRef>
              <c:f>Nozares!$C$3:$C$4</c:f>
              <c:strCache>
                <c:ptCount val="2"/>
                <c:pt idx="0">
                  <c:v>Pieteikumu skaits</c:v>
                </c:pt>
                <c:pt idx="1">
                  <c:v>2.kārta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Nozares!$A$6:$A$21</c:f>
              <c:strCache>
                <c:ptCount val="16"/>
                <c:pt idx="0">
                  <c:v>Laukaugi - graudaugi</c:v>
                </c:pt>
                <c:pt idx="1">
                  <c:v>Ganību dzīvnieki - nobarojamie liellopi</c:v>
                </c:pt>
                <c:pt idx="2">
                  <c:v>Piena lopkopība - piena liellopi</c:v>
                </c:pt>
                <c:pt idx="3">
                  <c:v>Jaukti (laukkopība/lopkopība)</c:v>
                </c:pt>
                <c:pt idx="4">
                  <c:v>Dārzkopība - augļkopība</c:v>
                </c:pt>
                <c:pt idx="5">
                  <c:v>Ganību dzīvnieki - aitas</c:v>
                </c:pt>
                <c:pt idx="6">
                  <c:v>Cits</c:v>
                </c:pt>
                <c:pt idx="7">
                  <c:v>Ilggadīgie stādījumi</c:v>
                </c:pt>
                <c:pt idx="8">
                  <c:v>Dārzkopība - dārzeņkopība</c:v>
                </c:pt>
                <c:pt idx="9">
                  <c:v>Putni</c:v>
                </c:pt>
                <c:pt idx="10">
                  <c:v>Laukaugi - kartupeļi</c:v>
                </c:pt>
                <c:pt idx="11">
                  <c:v>Ganību dzīvnieki - zirgi</c:v>
                </c:pt>
                <c:pt idx="12">
                  <c:v>Dārzkopība - dekoratīvā dārzkopība</c:v>
                </c:pt>
                <c:pt idx="13">
                  <c:v>Piena lopkopība - kazas</c:v>
                </c:pt>
                <c:pt idx="14">
                  <c:v>Cūkas</c:v>
                </c:pt>
                <c:pt idx="15">
                  <c:v>Laukaugi - cits</c:v>
                </c:pt>
              </c:strCache>
            </c:strRef>
          </c:cat>
          <c:val>
            <c:numRef>
              <c:f>Nozares!$C$6:$C$21</c:f>
              <c:numCache>
                <c:formatCode>#,##0</c:formatCode>
                <c:ptCount val="16"/>
                <c:pt idx="0">
                  <c:v>214</c:v>
                </c:pt>
                <c:pt idx="1">
                  <c:v>146</c:v>
                </c:pt>
                <c:pt idx="2">
                  <c:v>100</c:v>
                </c:pt>
                <c:pt idx="3">
                  <c:v>34</c:v>
                </c:pt>
                <c:pt idx="4">
                  <c:v>14</c:v>
                </c:pt>
                <c:pt idx="5">
                  <c:v>10</c:v>
                </c:pt>
                <c:pt idx="6">
                  <c:v>14</c:v>
                </c:pt>
                <c:pt idx="7">
                  <c:v>14</c:v>
                </c:pt>
                <c:pt idx="8">
                  <c:v>12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8-45E4-A941-8164C7DBBB51}"/>
            </c:ext>
          </c:extLst>
        </c:ser>
        <c:ser>
          <c:idx val="2"/>
          <c:order val="2"/>
          <c:tx>
            <c:strRef>
              <c:f>Nozares!$D$3:$D$4</c:f>
              <c:strCache>
                <c:ptCount val="2"/>
                <c:pt idx="0">
                  <c:v>Pieteikumu skaits</c:v>
                </c:pt>
                <c:pt idx="1">
                  <c:v>3.kārta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Nozares!$A$6:$A$21</c:f>
              <c:strCache>
                <c:ptCount val="16"/>
                <c:pt idx="0">
                  <c:v>Laukaugi - graudaugi</c:v>
                </c:pt>
                <c:pt idx="1">
                  <c:v>Ganību dzīvnieki - nobarojamie liellopi</c:v>
                </c:pt>
                <c:pt idx="2">
                  <c:v>Piena lopkopība - piena liellopi</c:v>
                </c:pt>
                <c:pt idx="3">
                  <c:v>Jaukti (laukkopība/lopkopība)</c:v>
                </c:pt>
                <c:pt idx="4">
                  <c:v>Dārzkopība - augļkopība</c:v>
                </c:pt>
                <c:pt idx="5">
                  <c:v>Ganību dzīvnieki - aitas</c:v>
                </c:pt>
                <c:pt idx="6">
                  <c:v>Cits</c:v>
                </c:pt>
                <c:pt idx="7">
                  <c:v>Ilggadīgie stādījumi</c:v>
                </c:pt>
                <c:pt idx="8">
                  <c:v>Dārzkopība - dārzeņkopība</c:v>
                </c:pt>
                <c:pt idx="9">
                  <c:v>Putni</c:v>
                </c:pt>
                <c:pt idx="10">
                  <c:v>Laukaugi - kartupeļi</c:v>
                </c:pt>
                <c:pt idx="11">
                  <c:v>Ganību dzīvnieki - zirgi</c:v>
                </c:pt>
                <c:pt idx="12">
                  <c:v>Dārzkopība - dekoratīvā dārzkopība</c:v>
                </c:pt>
                <c:pt idx="13">
                  <c:v>Piena lopkopība - kazas</c:v>
                </c:pt>
                <c:pt idx="14">
                  <c:v>Cūkas</c:v>
                </c:pt>
                <c:pt idx="15">
                  <c:v>Laukaugi - cits</c:v>
                </c:pt>
              </c:strCache>
            </c:strRef>
          </c:cat>
          <c:val>
            <c:numRef>
              <c:f>Nozares!$D$6:$D$21</c:f>
              <c:numCache>
                <c:formatCode>#,##0</c:formatCode>
                <c:ptCount val="16"/>
                <c:pt idx="0">
                  <c:v>217</c:v>
                </c:pt>
                <c:pt idx="1">
                  <c:v>194</c:v>
                </c:pt>
                <c:pt idx="2">
                  <c:v>102</c:v>
                </c:pt>
                <c:pt idx="3">
                  <c:v>50</c:v>
                </c:pt>
                <c:pt idx="4">
                  <c:v>30</c:v>
                </c:pt>
                <c:pt idx="5">
                  <c:v>28</c:v>
                </c:pt>
                <c:pt idx="6">
                  <c:v>18</c:v>
                </c:pt>
                <c:pt idx="7">
                  <c:v>23</c:v>
                </c:pt>
                <c:pt idx="8">
                  <c:v>13</c:v>
                </c:pt>
                <c:pt idx="9">
                  <c:v>3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F8-45E4-A941-8164C7DBBB51}"/>
            </c:ext>
          </c:extLst>
        </c:ser>
        <c:ser>
          <c:idx val="3"/>
          <c:order val="3"/>
          <c:tx>
            <c:strRef>
              <c:f>Nozares!$E$3:$E$4</c:f>
              <c:strCache>
                <c:ptCount val="2"/>
                <c:pt idx="0">
                  <c:v>Pieteikumu skaits</c:v>
                </c:pt>
                <c:pt idx="1">
                  <c:v>Kopā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8-45E4-A941-8164C7DBBB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Nozares!$A$6:$A$21</c:f>
              <c:strCache>
                <c:ptCount val="16"/>
                <c:pt idx="0">
                  <c:v>Laukaugi - graudaugi</c:v>
                </c:pt>
                <c:pt idx="1">
                  <c:v>Ganību dzīvnieki - nobarojamie liellopi</c:v>
                </c:pt>
                <c:pt idx="2">
                  <c:v>Piena lopkopība - piena liellopi</c:v>
                </c:pt>
                <c:pt idx="3">
                  <c:v>Jaukti (laukkopība/lopkopība)</c:v>
                </c:pt>
                <c:pt idx="4">
                  <c:v>Dārzkopība - augļkopība</c:v>
                </c:pt>
                <c:pt idx="5">
                  <c:v>Ganību dzīvnieki - aitas</c:v>
                </c:pt>
                <c:pt idx="6">
                  <c:v>Cits</c:v>
                </c:pt>
                <c:pt idx="7">
                  <c:v>Ilggadīgie stādījumi</c:v>
                </c:pt>
                <c:pt idx="8">
                  <c:v>Dārzkopība - dārzeņkopība</c:v>
                </c:pt>
                <c:pt idx="9">
                  <c:v>Putni</c:v>
                </c:pt>
                <c:pt idx="10">
                  <c:v>Laukaugi - kartupeļi</c:v>
                </c:pt>
                <c:pt idx="11">
                  <c:v>Ganību dzīvnieki - zirgi</c:v>
                </c:pt>
                <c:pt idx="12">
                  <c:v>Dārzkopība - dekoratīvā dārzkopība</c:v>
                </c:pt>
                <c:pt idx="13">
                  <c:v>Piena lopkopība - kazas</c:v>
                </c:pt>
                <c:pt idx="14">
                  <c:v>Cūkas</c:v>
                </c:pt>
                <c:pt idx="15">
                  <c:v>Laukaugi - cits</c:v>
                </c:pt>
              </c:strCache>
            </c:strRef>
          </c:cat>
          <c:val>
            <c:numRef>
              <c:f>Nozares!$E$6:$E$21</c:f>
              <c:numCache>
                <c:formatCode>#,##0</c:formatCode>
                <c:ptCount val="16"/>
                <c:pt idx="0">
                  <c:v>662</c:v>
                </c:pt>
                <c:pt idx="1">
                  <c:v>447</c:v>
                </c:pt>
                <c:pt idx="2">
                  <c:v>337</c:v>
                </c:pt>
                <c:pt idx="3">
                  <c:v>114</c:v>
                </c:pt>
                <c:pt idx="4">
                  <c:v>68</c:v>
                </c:pt>
                <c:pt idx="5">
                  <c:v>54</c:v>
                </c:pt>
                <c:pt idx="6">
                  <c:v>43</c:v>
                </c:pt>
                <c:pt idx="7">
                  <c:v>38</c:v>
                </c:pt>
                <c:pt idx="8">
                  <c:v>32</c:v>
                </c:pt>
                <c:pt idx="9">
                  <c:v>11</c:v>
                </c:pt>
                <c:pt idx="10">
                  <c:v>9</c:v>
                </c:pt>
                <c:pt idx="11">
                  <c:v>9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F8-45E4-A941-8164C7DBB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446296"/>
        <c:axId val="319447864"/>
      </c:barChart>
      <c:catAx>
        <c:axId val="31944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9447864"/>
        <c:crosses val="autoZero"/>
        <c:auto val="1"/>
        <c:lblAlgn val="ctr"/>
        <c:lblOffset val="100"/>
        <c:noMultiLvlLbl val="0"/>
      </c:catAx>
      <c:valAx>
        <c:axId val="319447864"/>
        <c:scaling>
          <c:orientation val="minMax"/>
          <c:max val="6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9446296"/>
        <c:crosses val="autoZero"/>
        <c:crossBetween val="between"/>
        <c:majorUnit val="50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4.1</a:t>
            </a:r>
            <a:r>
              <a:rPr lang="lv-LV" baseline="0" dirty="0"/>
              <a:t> "Atbalsts ieguldījumiem lauku saimniecībās </a:t>
            </a:r>
          </a:p>
          <a:p>
            <a:pPr>
              <a:defRPr/>
            </a:pPr>
            <a:r>
              <a:rPr lang="lv-LV" baseline="0" dirty="0"/>
              <a:t>ar apgrozījumu virs 70 000 EUR</a:t>
            </a:r>
            <a:endParaRPr lang="lv-LV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5.7090544310233471E-2"/>
          <c:y val="0.11821091586032446"/>
          <c:w val="0.85774366162344895"/>
          <c:h val="0.58995782905986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Nozares!$B$3:$B$4</c:f>
              <c:strCache>
                <c:ptCount val="2"/>
                <c:pt idx="0">
                  <c:v>Pieteikumu skaits</c:v>
                </c:pt>
                <c:pt idx="1">
                  <c:v>1.kārta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Nozares!$A$23:$A$37</c:f>
              <c:strCache>
                <c:ptCount val="15"/>
                <c:pt idx="0">
                  <c:v>Laukaugi - graudaugi</c:v>
                </c:pt>
                <c:pt idx="1">
                  <c:v>Piena lopkopība - piena liellopi</c:v>
                </c:pt>
                <c:pt idx="2">
                  <c:v>Jaukti (laukkopība/lopkopība)</c:v>
                </c:pt>
                <c:pt idx="3">
                  <c:v>Ganību dzīvnieki - nobarojamie liellopi</c:v>
                </c:pt>
                <c:pt idx="4">
                  <c:v>Dārzkopība - dārzeņkopība</c:v>
                </c:pt>
                <c:pt idx="5">
                  <c:v>Cits</c:v>
                </c:pt>
                <c:pt idx="6">
                  <c:v>Cūkas</c:v>
                </c:pt>
                <c:pt idx="7">
                  <c:v>Dārzkopība - augļkopība</c:v>
                </c:pt>
                <c:pt idx="8">
                  <c:v>Ilggadīgie stādījumi</c:v>
                </c:pt>
                <c:pt idx="9">
                  <c:v>Dārzkopība - dekoratīvā dārzkopība</c:v>
                </c:pt>
                <c:pt idx="10">
                  <c:v>Putni</c:v>
                </c:pt>
                <c:pt idx="11">
                  <c:v>Laukaugi - kartupeļi</c:v>
                </c:pt>
                <c:pt idx="12">
                  <c:v>Ganību dzīvnieki - aitas</c:v>
                </c:pt>
                <c:pt idx="13">
                  <c:v>Laukaugi - cits</c:v>
                </c:pt>
                <c:pt idx="14">
                  <c:v>Laukaugi - rapsis</c:v>
                </c:pt>
              </c:strCache>
            </c:strRef>
          </c:cat>
          <c:val>
            <c:numRef>
              <c:f>Nozares!$B$23:$B$37</c:f>
              <c:numCache>
                <c:formatCode>#,##0</c:formatCode>
                <c:ptCount val="15"/>
                <c:pt idx="0">
                  <c:v>390</c:v>
                </c:pt>
                <c:pt idx="1">
                  <c:v>152</c:v>
                </c:pt>
                <c:pt idx="2">
                  <c:v>33</c:v>
                </c:pt>
                <c:pt idx="3">
                  <c:v>21</c:v>
                </c:pt>
                <c:pt idx="4">
                  <c:v>13</c:v>
                </c:pt>
                <c:pt idx="5">
                  <c:v>4</c:v>
                </c:pt>
                <c:pt idx="6">
                  <c:v>7</c:v>
                </c:pt>
                <c:pt idx="7">
                  <c:v>4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9-4904-BFFA-2DA0F439F6AD}"/>
            </c:ext>
          </c:extLst>
        </c:ser>
        <c:ser>
          <c:idx val="1"/>
          <c:order val="1"/>
          <c:tx>
            <c:strRef>
              <c:f>Nozares!$C$3:$C$4</c:f>
              <c:strCache>
                <c:ptCount val="2"/>
                <c:pt idx="0">
                  <c:v>Pieteikumu skaits</c:v>
                </c:pt>
                <c:pt idx="1">
                  <c:v>2.kārta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Nozares!$A$23:$A$37</c:f>
              <c:strCache>
                <c:ptCount val="15"/>
                <c:pt idx="0">
                  <c:v>Laukaugi - graudaugi</c:v>
                </c:pt>
                <c:pt idx="1">
                  <c:v>Piena lopkopība - piena liellopi</c:v>
                </c:pt>
                <c:pt idx="2">
                  <c:v>Jaukti (laukkopība/lopkopība)</c:v>
                </c:pt>
                <c:pt idx="3">
                  <c:v>Ganību dzīvnieki - nobarojamie liellopi</c:v>
                </c:pt>
                <c:pt idx="4">
                  <c:v>Dārzkopība - dārzeņkopība</c:v>
                </c:pt>
                <c:pt idx="5">
                  <c:v>Cits</c:v>
                </c:pt>
                <c:pt idx="6">
                  <c:v>Cūkas</c:v>
                </c:pt>
                <c:pt idx="7">
                  <c:v>Dārzkopība - augļkopība</c:v>
                </c:pt>
                <c:pt idx="8">
                  <c:v>Ilggadīgie stādījumi</c:v>
                </c:pt>
                <c:pt idx="9">
                  <c:v>Dārzkopība - dekoratīvā dārzkopība</c:v>
                </c:pt>
                <c:pt idx="10">
                  <c:v>Putni</c:v>
                </c:pt>
                <c:pt idx="11">
                  <c:v>Laukaugi - kartupeļi</c:v>
                </c:pt>
                <c:pt idx="12">
                  <c:v>Ganību dzīvnieki - aitas</c:v>
                </c:pt>
                <c:pt idx="13">
                  <c:v>Laukaugi - cits</c:v>
                </c:pt>
                <c:pt idx="14">
                  <c:v>Laukaugi - rapsis</c:v>
                </c:pt>
              </c:strCache>
            </c:strRef>
          </c:cat>
          <c:val>
            <c:numRef>
              <c:f>Nozares!$C$23:$C$37</c:f>
              <c:numCache>
                <c:formatCode>#,##0</c:formatCode>
                <c:ptCount val="15"/>
                <c:pt idx="0">
                  <c:v>243</c:v>
                </c:pt>
                <c:pt idx="1">
                  <c:v>80</c:v>
                </c:pt>
                <c:pt idx="2">
                  <c:v>17</c:v>
                </c:pt>
                <c:pt idx="3">
                  <c:v>22</c:v>
                </c:pt>
                <c:pt idx="4">
                  <c:v>10</c:v>
                </c:pt>
                <c:pt idx="5">
                  <c:v>10</c:v>
                </c:pt>
                <c:pt idx="6">
                  <c:v>4</c:v>
                </c:pt>
                <c:pt idx="7">
                  <c:v>6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A9-4904-BFFA-2DA0F439F6AD}"/>
            </c:ext>
          </c:extLst>
        </c:ser>
        <c:ser>
          <c:idx val="2"/>
          <c:order val="2"/>
          <c:tx>
            <c:strRef>
              <c:f>Nozares!$D$3:$D$4</c:f>
              <c:strCache>
                <c:ptCount val="2"/>
                <c:pt idx="0">
                  <c:v>Pieteikumu skaits</c:v>
                </c:pt>
                <c:pt idx="1">
                  <c:v>3.kārta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Nozares!$A$23:$A$37</c:f>
              <c:strCache>
                <c:ptCount val="15"/>
                <c:pt idx="0">
                  <c:v>Laukaugi - graudaugi</c:v>
                </c:pt>
                <c:pt idx="1">
                  <c:v>Piena lopkopība - piena liellopi</c:v>
                </c:pt>
                <c:pt idx="2">
                  <c:v>Jaukti (laukkopība/lopkopība)</c:v>
                </c:pt>
                <c:pt idx="3">
                  <c:v>Ganību dzīvnieki - nobarojamie liellopi</c:v>
                </c:pt>
                <c:pt idx="4">
                  <c:v>Dārzkopība - dārzeņkopība</c:v>
                </c:pt>
                <c:pt idx="5">
                  <c:v>Cits</c:v>
                </c:pt>
                <c:pt idx="6">
                  <c:v>Cūkas</c:v>
                </c:pt>
                <c:pt idx="7">
                  <c:v>Dārzkopība - augļkopība</c:v>
                </c:pt>
                <c:pt idx="8">
                  <c:v>Ilggadīgie stādījumi</c:v>
                </c:pt>
                <c:pt idx="9">
                  <c:v>Dārzkopība - dekoratīvā dārzkopība</c:v>
                </c:pt>
                <c:pt idx="10">
                  <c:v>Putni</c:v>
                </c:pt>
                <c:pt idx="11">
                  <c:v>Laukaugi - kartupeļi</c:v>
                </c:pt>
                <c:pt idx="12">
                  <c:v>Ganību dzīvnieki - aitas</c:v>
                </c:pt>
                <c:pt idx="13">
                  <c:v>Laukaugi - cits</c:v>
                </c:pt>
                <c:pt idx="14">
                  <c:v>Laukaugi - rapsis</c:v>
                </c:pt>
              </c:strCache>
            </c:strRef>
          </c:cat>
          <c:val>
            <c:numRef>
              <c:f>Nozares!$D$23:$D$37</c:f>
              <c:numCache>
                <c:formatCode>#,##0</c:formatCode>
                <c:ptCount val="15"/>
                <c:pt idx="0">
                  <c:v>375</c:v>
                </c:pt>
                <c:pt idx="1">
                  <c:v>122</c:v>
                </c:pt>
                <c:pt idx="2">
                  <c:v>45</c:v>
                </c:pt>
                <c:pt idx="3">
                  <c:v>29</c:v>
                </c:pt>
                <c:pt idx="4">
                  <c:v>7</c:v>
                </c:pt>
                <c:pt idx="5">
                  <c:v>9</c:v>
                </c:pt>
                <c:pt idx="6">
                  <c:v>10</c:v>
                </c:pt>
                <c:pt idx="7">
                  <c:v>5</c:v>
                </c:pt>
                <c:pt idx="8">
                  <c:v>9</c:v>
                </c:pt>
                <c:pt idx="9">
                  <c:v>6</c:v>
                </c:pt>
                <c:pt idx="10">
                  <c:v>5</c:v>
                </c:pt>
                <c:pt idx="11">
                  <c:v>3</c:v>
                </c:pt>
                <c:pt idx="12">
                  <c:v>5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A9-4904-BFFA-2DA0F439F6AD}"/>
            </c:ext>
          </c:extLst>
        </c:ser>
        <c:ser>
          <c:idx val="3"/>
          <c:order val="3"/>
          <c:tx>
            <c:strRef>
              <c:f>Nozares!$E$3:$E$4</c:f>
              <c:strCache>
                <c:ptCount val="2"/>
                <c:pt idx="0">
                  <c:v>Pieteikumu skaits</c:v>
                </c:pt>
                <c:pt idx="1">
                  <c:v>Kopā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A9-4904-BFFA-2DA0F439F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Nozares!$A$23:$A$37</c:f>
              <c:strCache>
                <c:ptCount val="15"/>
                <c:pt idx="0">
                  <c:v>Laukaugi - graudaugi</c:v>
                </c:pt>
                <c:pt idx="1">
                  <c:v>Piena lopkopība - piena liellopi</c:v>
                </c:pt>
                <c:pt idx="2">
                  <c:v>Jaukti (laukkopība/lopkopība)</c:v>
                </c:pt>
                <c:pt idx="3">
                  <c:v>Ganību dzīvnieki - nobarojamie liellopi</c:v>
                </c:pt>
                <c:pt idx="4">
                  <c:v>Dārzkopība - dārzeņkopība</c:v>
                </c:pt>
                <c:pt idx="5">
                  <c:v>Cits</c:v>
                </c:pt>
                <c:pt idx="6">
                  <c:v>Cūkas</c:v>
                </c:pt>
                <c:pt idx="7">
                  <c:v>Dārzkopība - augļkopība</c:v>
                </c:pt>
                <c:pt idx="8">
                  <c:v>Ilggadīgie stādījumi</c:v>
                </c:pt>
                <c:pt idx="9">
                  <c:v>Dārzkopība - dekoratīvā dārzkopība</c:v>
                </c:pt>
                <c:pt idx="10">
                  <c:v>Putni</c:v>
                </c:pt>
                <c:pt idx="11">
                  <c:v>Laukaugi - kartupeļi</c:v>
                </c:pt>
                <c:pt idx="12">
                  <c:v>Ganību dzīvnieki - aitas</c:v>
                </c:pt>
                <c:pt idx="13">
                  <c:v>Laukaugi - cits</c:v>
                </c:pt>
                <c:pt idx="14">
                  <c:v>Laukaugi - rapsis</c:v>
                </c:pt>
              </c:strCache>
            </c:strRef>
          </c:cat>
          <c:val>
            <c:numRef>
              <c:f>Nozares!$E$23:$E$37</c:f>
              <c:numCache>
                <c:formatCode>#,##0</c:formatCode>
                <c:ptCount val="15"/>
                <c:pt idx="0">
                  <c:v>1008</c:v>
                </c:pt>
                <c:pt idx="1">
                  <c:v>354</c:v>
                </c:pt>
                <c:pt idx="2">
                  <c:v>95</c:v>
                </c:pt>
                <c:pt idx="3">
                  <c:v>72</c:v>
                </c:pt>
                <c:pt idx="4">
                  <c:v>30</c:v>
                </c:pt>
                <c:pt idx="5">
                  <c:v>23</c:v>
                </c:pt>
                <c:pt idx="6">
                  <c:v>21</c:v>
                </c:pt>
                <c:pt idx="7">
                  <c:v>15</c:v>
                </c:pt>
                <c:pt idx="8">
                  <c:v>11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A9-4904-BFFA-2DA0F439F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443552"/>
        <c:axId val="319441984"/>
      </c:barChart>
      <c:catAx>
        <c:axId val="31944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9441984"/>
        <c:crosses val="autoZero"/>
        <c:auto val="1"/>
        <c:lblAlgn val="ctr"/>
        <c:lblOffset val="100"/>
        <c:noMultiLvlLbl val="0"/>
      </c:catAx>
      <c:valAx>
        <c:axId val="319441984"/>
        <c:scaling>
          <c:orientation val="minMax"/>
          <c:max val="10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1944355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 smtClean="0">
                <a:solidFill>
                  <a:schemeClr val="tx2"/>
                </a:solidFill>
              </a:rPr>
              <a:t>Attiecināmās</a:t>
            </a:r>
            <a:r>
              <a:rPr lang="lv-LV" baseline="0" dirty="0" smtClean="0">
                <a:solidFill>
                  <a:schemeClr val="tx2"/>
                </a:solidFill>
              </a:rPr>
              <a:t> izmaksas visās kārtās kopā </a:t>
            </a:r>
          </a:p>
          <a:p>
            <a:pPr>
              <a:defRPr/>
            </a:pPr>
            <a:r>
              <a:rPr lang="lv-LV" baseline="0" dirty="0" smtClean="0">
                <a:solidFill>
                  <a:schemeClr val="tx2"/>
                </a:solidFill>
              </a:rPr>
              <a:t>Saimniecībām ar apgrozījumu zem 70 000 EUR</a:t>
            </a:r>
            <a:endParaRPr lang="lv-LV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99FF"/>
            </a:solidFill>
          </c:spPr>
          <c:dPt>
            <c:idx val="0"/>
            <c:bubble3D val="0"/>
            <c:spPr>
              <a:solidFill>
                <a:srgbClr val="00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ABC-433C-B53E-0B728422FA3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ABC-433C-B53E-0B728422FA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Nozares!$M$5:$M$6</c:f>
              <c:strCache>
                <c:ptCount val="2"/>
                <c:pt idx="0">
                  <c:v>Tehnika un iekārtas</c:v>
                </c:pt>
                <c:pt idx="1">
                  <c:v>Būvniecība </c:v>
                </c:pt>
              </c:strCache>
            </c:strRef>
          </c:cat>
          <c:val>
            <c:numRef>
              <c:f>Nozares!$N$5:$N$6</c:f>
              <c:numCache>
                <c:formatCode>#,##0</c:formatCode>
                <c:ptCount val="2"/>
                <c:pt idx="0">
                  <c:v>76247436.239999995</c:v>
                </c:pt>
                <c:pt idx="1">
                  <c:v>17419831.209999997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Nozares!#REF!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7ABC-433C-B53E-0B728422F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Attiecināmās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izmaksas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ar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apgrozījumu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virs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 70 000 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Nozares!$Q$4</c:f>
              <c:strCache>
                <c:ptCount val="1"/>
                <c:pt idx="0">
                  <c:v>Attiecināmās izmaksas ar apgrozījumu virs  70 000 EUR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FF-47B0-85FF-5FF4DE3F31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FF-47B0-85FF-5FF4DE3F31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Nozares!$P$5:$P$6</c:f>
              <c:strCache>
                <c:ptCount val="2"/>
                <c:pt idx="0">
                  <c:v>Tehnika un iekārtas</c:v>
                </c:pt>
                <c:pt idx="1">
                  <c:v>Būvniecība </c:v>
                </c:pt>
              </c:strCache>
            </c:strRef>
          </c:cat>
          <c:val>
            <c:numRef>
              <c:f>Nozares!$Q$5:$Q$6</c:f>
              <c:numCache>
                <c:formatCode>#,##0</c:formatCode>
                <c:ptCount val="2"/>
                <c:pt idx="0">
                  <c:v>194783862.60999987</c:v>
                </c:pt>
                <c:pt idx="1">
                  <c:v>169941433.09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FF-47B0-85FF-5FF4DE3F3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0" i="0" baseline="0" dirty="0">
                <a:effectLst/>
              </a:rPr>
              <a:t>TM līmenis 2016. un 2020. gadā (</a:t>
            </a:r>
            <a:r>
              <a:rPr lang="lv-LV" sz="1800" b="0" i="0" baseline="0" dirty="0">
                <a:solidFill>
                  <a:srgbClr val="FF0000"/>
                </a:solidFill>
                <a:effectLst/>
              </a:rPr>
              <a:t>EUR/2014.g. </a:t>
            </a:r>
            <a:r>
              <a:rPr lang="lv-LV" sz="1800" b="0" i="0" baseline="0" dirty="0">
                <a:effectLst/>
              </a:rPr>
              <a:t>ha)</a:t>
            </a:r>
            <a:endParaRPr lang="lv-LV" b="0" dirty="0">
              <a:effectLst/>
            </a:endParaRPr>
          </a:p>
        </c:rich>
      </c:tx>
      <c:layout>
        <c:manualLayout>
          <c:xMode val="edge"/>
          <c:yMode val="edge"/>
          <c:x val="0.24510491329050282"/>
          <c:y val="2.7733909795896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2492461155051811E-2"/>
          <c:y val="0.10149269359749831"/>
          <c:w val="0.92761208601201828"/>
          <c:h val="0.6339533548690023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'att uz ha pec 2014 ha'!$C$39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FB-465A-A948-1E345CBEFEBA}"/>
              </c:ext>
            </c:extLst>
          </c:dPt>
          <c:dLbls>
            <c:dLbl>
              <c:idx val="0"/>
              <c:layout>
                <c:manualLayout>
                  <c:x val="0"/>
                  <c:y val="7.023703062168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FB-465A-A948-1E345CBEFEBA}"/>
                </c:ext>
              </c:extLst>
            </c:dLbl>
            <c:dLbl>
              <c:idx val="1"/>
              <c:layout>
                <c:manualLayout>
                  <c:x val="-1.1333489082772629E-17"/>
                  <c:y val="7.023703062168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FB-465A-A948-1E345CBEFEBA}"/>
                </c:ext>
              </c:extLst>
            </c:dLbl>
            <c:dLbl>
              <c:idx val="2"/>
              <c:layout>
                <c:manualLayout>
                  <c:x val="0"/>
                  <c:y val="7.257826497574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FB-465A-A948-1E345CBEFEBA}"/>
                </c:ext>
              </c:extLst>
            </c:dLbl>
            <c:dLbl>
              <c:idx val="3"/>
              <c:layout>
                <c:manualLayout>
                  <c:x val="0"/>
                  <c:y val="7.960196803791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FB-465A-A948-1E345CBEFEBA}"/>
                </c:ext>
              </c:extLst>
            </c:dLbl>
            <c:dLbl>
              <c:idx val="4"/>
              <c:layout>
                <c:manualLayout>
                  <c:x val="-1.2363949099860696E-3"/>
                  <c:y val="8.662567110007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FB-465A-A948-1E345CBEFEBA}"/>
                </c:ext>
              </c:extLst>
            </c:dLbl>
            <c:dLbl>
              <c:idx val="5"/>
              <c:layout>
                <c:manualLayout>
                  <c:x val="0"/>
                  <c:y val="9.1308139808192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FB-465A-A948-1E345CBEFEBA}"/>
                </c:ext>
              </c:extLst>
            </c:dLbl>
            <c:dLbl>
              <c:idx val="6"/>
              <c:layout>
                <c:manualLayout>
                  <c:x val="0"/>
                  <c:y val="8.662567110007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FB-465A-A948-1E345CBEFEBA}"/>
                </c:ext>
              </c:extLst>
            </c:dLbl>
            <c:dLbl>
              <c:idx val="7"/>
              <c:layout>
                <c:manualLayout>
                  <c:x val="-1.2363949099860696E-3"/>
                  <c:y val="9.130813980819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FB-465A-A948-1E345CBEFEBA}"/>
                </c:ext>
              </c:extLst>
            </c:dLbl>
            <c:dLbl>
              <c:idx val="8"/>
              <c:layout>
                <c:manualLayout>
                  <c:x val="0"/>
                  <c:y val="8.428443674602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FB-465A-A948-1E345CBEFEBA}"/>
                </c:ext>
              </c:extLst>
            </c:dLbl>
            <c:dLbl>
              <c:idx val="9"/>
              <c:layout>
                <c:manualLayout>
                  <c:x val="-4.5333956331090517E-17"/>
                  <c:y val="7.960196803791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FB-465A-A948-1E345CBEFEBA}"/>
                </c:ext>
              </c:extLst>
            </c:dLbl>
            <c:dLbl>
              <c:idx val="10"/>
              <c:layout>
                <c:manualLayout>
                  <c:x val="0"/>
                  <c:y val="8.662567110007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FB-465A-A948-1E345CBEFEBA}"/>
                </c:ext>
              </c:extLst>
            </c:dLbl>
            <c:dLbl>
              <c:idx val="11"/>
              <c:layout>
                <c:manualLayout>
                  <c:x val="-9.0667912662181034E-17"/>
                  <c:y val="8.896690545413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FB-465A-A948-1E345CBEFEBA}"/>
                </c:ext>
              </c:extLst>
            </c:dLbl>
            <c:dLbl>
              <c:idx val="12"/>
              <c:layout>
                <c:manualLayout>
                  <c:x val="-9.0667912662181034E-17"/>
                  <c:y val="8.662567110007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FB-465A-A948-1E345CBEFEBA}"/>
                </c:ext>
              </c:extLst>
            </c:dLbl>
            <c:dLbl>
              <c:idx val="13"/>
              <c:layout>
                <c:manualLayout>
                  <c:x val="0"/>
                  <c:y val="7.9601968037911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FB-465A-A948-1E345CBEFEBA}"/>
                </c:ext>
              </c:extLst>
            </c:dLbl>
            <c:dLbl>
              <c:idx val="14"/>
              <c:layout>
                <c:manualLayout>
                  <c:x val="0"/>
                  <c:y val="8.896690545413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FB-465A-A948-1E345CBEFEBA}"/>
                </c:ext>
              </c:extLst>
            </c:dLbl>
            <c:dLbl>
              <c:idx val="15"/>
              <c:layout>
                <c:manualLayout>
                  <c:x val="-9.0667912662181034E-17"/>
                  <c:y val="7.7260733683854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8FB-465A-A948-1E345CBEFEBA}"/>
                </c:ext>
              </c:extLst>
            </c:dLbl>
            <c:dLbl>
              <c:idx val="16"/>
              <c:layout>
                <c:manualLayout>
                  <c:x val="0"/>
                  <c:y val="9.5990608516304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8FB-465A-A948-1E345CBEFEBA}"/>
                </c:ext>
              </c:extLst>
            </c:dLbl>
            <c:dLbl>
              <c:idx val="17"/>
              <c:layout>
                <c:manualLayout>
                  <c:x val="0"/>
                  <c:y val="8.662567110007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8FB-465A-A948-1E345CBEFEBA}"/>
                </c:ext>
              </c:extLst>
            </c:dLbl>
            <c:dLbl>
              <c:idx val="18"/>
              <c:layout>
                <c:manualLayout>
                  <c:x val="0"/>
                  <c:y val="0.1030143115784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8FB-465A-A948-1E345CBEFEBA}"/>
                </c:ext>
              </c:extLst>
            </c:dLbl>
            <c:dLbl>
              <c:idx val="19"/>
              <c:layout>
                <c:manualLayout>
                  <c:x val="-1.1333489082772629E-17"/>
                  <c:y val="6.3213327559517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8FB-465A-A948-1E345CBEFEBA}"/>
                </c:ext>
              </c:extLst>
            </c:dLbl>
            <c:dLbl>
              <c:idx val="20"/>
              <c:layout>
                <c:manualLayout>
                  <c:x val="-9.0667912662181034E-17"/>
                  <c:y val="0.11003801464064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8FB-465A-A948-1E345CBEFEBA}"/>
                </c:ext>
              </c:extLst>
            </c:dLbl>
            <c:dLbl>
              <c:idx val="21"/>
              <c:layout>
                <c:manualLayout>
                  <c:x val="-1.2363949099860696E-3"/>
                  <c:y val="8.428443674602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8FB-465A-A948-1E345CBEFEBA}"/>
                </c:ext>
              </c:extLst>
            </c:dLbl>
            <c:dLbl>
              <c:idx val="22"/>
              <c:layout>
                <c:manualLayout>
                  <c:x val="-1.2363949099861602E-3"/>
                  <c:y val="0.11940295205686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8FB-465A-A948-1E345CBEFEBA}"/>
                </c:ext>
              </c:extLst>
            </c:dLbl>
            <c:dLbl>
              <c:idx val="23"/>
              <c:layout>
                <c:manualLayout>
                  <c:x val="-1.2363949099860696E-3"/>
                  <c:y val="7.257826497574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8FB-465A-A948-1E345CBEFEBA}"/>
                </c:ext>
              </c:extLst>
            </c:dLbl>
            <c:dLbl>
              <c:idx val="24"/>
              <c:layout>
                <c:manualLayout>
                  <c:x val="-1.236394909985979E-3"/>
                  <c:y val="7.491949932979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8FB-465A-A948-1E345CBEFEBA}"/>
                </c:ext>
              </c:extLst>
            </c:dLbl>
            <c:dLbl>
              <c:idx val="25"/>
              <c:layout>
                <c:manualLayout>
                  <c:x val="-1.8133582532436207E-16"/>
                  <c:y val="8.662567110007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8FB-465A-A948-1E345CBEFEBA}"/>
                </c:ext>
              </c:extLst>
            </c:dLbl>
            <c:dLbl>
              <c:idx val="26"/>
              <c:layout>
                <c:manualLayout>
                  <c:x val="0"/>
                  <c:y val="0.1170617177028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8FB-465A-A948-1E345CBEFEBA}"/>
                </c:ext>
              </c:extLst>
            </c:dLbl>
            <c:dLbl>
              <c:idx val="27"/>
              <c:layout>
                <c:manualLayout>
                  <c:x val="0"/>
                  <c:y val="9.5990608516304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8FB-465A-A948-1E345CBEFEBA}"/>
                </c:ext>
              </c:extLst>
            </c:dLbl>
            <c:dLbl>
              <c:idx val="28"/>
              <c:layout>
                <c:manualLayout>
                  <c:x val="0"/>
                  <c:y val="0.1334503581812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8FB-465A-A948-1E345CBEFEBA}"/>
                </c:ext>
              </c:extLst>
            </c:dLbl>
            <c:dLbl>
              <c:idx val="29"/>
              <c:layout>
                <c:manualLayout>
                  <c:x val="-1.2363949099860696E-3"/>
                  <c:y val="0.29265429425702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8FB-465A-A948-1E345CBEF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'att uz ha pec 2014 ha'!$A$40:$A$69</c:f>
              <c:strCache>
                <c:ptCount val="30"/>
                <c:pt idx="0">
                  <c:v>Igaunija</c:v>
                </c:pt>
                <c:pt idx="1">
                  <c:v>Latvija</c:v>
                </c:pt>
                <c:pt idx="2">
                  <c:v>Lietuva</c:v>
                </c:pt>
                <c:pt idx="3">
                  <c:v>Rumānija</c:v>
                </c:pt>
                <c:pt idx="4">
                  <c:v>Slovākija</c:v>
                </c:pt>
                <c:pt idx="5">
                  <c:v>Polija</c:v>
                </c:pt>
                <c:pt idx="6">
                  <c:v>Bulgārija</c:v>
                </c:pt>
                <c:pt idx="7">
                  <c:v>Somija</c:v>
                </c:pt>
                <c:pt idx="8">
                  <c:v>Zviedrija</c:v>
                </c:pt>
                <c:pt idx="9">
                  <c:v>Lielbritānija</c:v>
                </c:pt>
                <c:pt idx="10">
                  <c:v>Čehija</c:v>
                </c:pt>
                <c:pt idx="11">
                  <c:v>Ungārija</c:v>
                </c:pt>
                <c:pt idx="12">
                  <c:v>EU-27</c:v>
                </c:pt>
                <c:pt idx="13">
                  <c:v>Portugāle</c:v>
                </c:pt>
                <c:pt idx="14">
                  <c:v>Īrija</c:v>
                </c:pt>
                <c:pt idx="15">
                  <c:v>EU-28</c:v>
                </c:pt>
                <c:pt idx="16">
                  <c:v>Luksemburga</c:v>
                </c:pt>
                <c:pt idx="17">
                  <c:v>Spānija</c:v>
                </c:pt>
                <c:pt idx="18">
                  <c:v>Francija</c:v>
                </c:pt>
                <c:pt idx="19">
                  <c:v>Horvātija</c:v>
                </c:pt>
                <c:pt idx="20">
                  <c:v>Vācija</c:v>
                </c:pt>
                <c:pt idx="21">
                  <c:v>Austrija</c:v>
                </c:pt>
                <c:pt idx="22">
                  <c:v>Slovēnija</c:v>
                </c:pt>
                <c:pt idx="23">
                  <c:v>Dānija</c:v>
                </c:pt>
                <c:pt idx="24">
                  <c:v>Kipra</c:v>
                </c:pt>
                <c:pt idx="25">
                  <c:v>Grieķija</c:v>
                </c:pt>
                <c:pt idx="26">
                  <c:v>Beļgija</c:v>
                </c:pt>
                <c:pt idx="27">
                  <c:v>Itālija</c:v>
                </c:pt>
                <c:pt idx="28">
                  <c:v>Nīderlande</c:v>
                </c:pt>
                <c:pt idx="29">
                  <c:v>Malta</c:v>
                </c:pt>
              </c:strCache>
            </c:strRef>
          </c:cat>
          <c:val>
            <c:numRef>
              <c:f>'att uz ha pec 2014 ha'!$C$40:$C$69</c:f>
              <c:numCache>
                <c:formatCode>0</c:formatCode>
                <c:ptCount val="30"/>
                <c:pt idx="0">
                  <c:v>143.24388007420643</c:v>
                </c:pt>
                <c:pt idx="1">
                  <c:v>135.94398175993362</c:v>
                </c:pt>
                <c:pt idx="2">
                  <c:v>158.84014068503313</c:v>
                </c:pt>
                <c:pt idx="3">
                  <c:v>184.86849651363841</c:v>
                </c:pt>
                <c:pt idx="4">
                  <c:v>206.89249385067677</c:v>
                </c:pt>
                <c:pt idx="5">
                  <c:v>212.82011558657905</c:v>
                </c:pt>
                <c:pt idx="6">
                  <c:v>217.3552540271595</c:v>
                </c:pt>
                <c:pt idx="7">
                  <c:v>229.42396168477563</c:v>
                </c:pt>
                <c:pt idx="8">
                  <c:v>237.92827943338256</c:v>
                </c:pt>
                <c:pt idx="9">
                  <c:v>237.83145951452667</c:v>
                </c:pt>
                <c:pt idx="10">
                  <c:v>246.2436416362186</c:v>
                </c:pt>
                <c:pt idx="11">
                  <c:v>256.67618513496956</c:v>
                </c:pt>
                <c:pt idx="12">
                  <c:v>280.86391098498586</c:v>
                </c:pt>
                <c:pt idx="13">
                  <c:v>254.02826401582712</c:v>
                </c:pt>
                <c:pt idx="14">
                  <c:v>268.03209219736749</c:v>
                </c:pt>
                <c:pt idx="15">
                  <c:v>280.2011417174885</c:v>
                </c:pt>
                <c:pt idx="16">
                  <c:v>281.51848949993519</c:v>
                </c:pt>
                <c:pt idx="17">
                  <c:v>284.93005820572375</c:v>
                </c:pt>
                <c:pt idx="18">
                  <c:v>290.3660576529378</c:v>
                </c:pt>
                <c:pt idx="19">
                  <c:v>168.39494773170935</c:v>
                </c:pt>
                <c:pt idx="20">
                  <c:v>308.75144361856047</c:v>
                </c:pt>
                <c:pt idx="21">
                  <c:v>309.27984661113919</c:v>
                </c:pt>
                <c:pt idx="22">
                  <c:v>333.90428967460269</c:v>
                </c:pt>
                <c:pt idx="23">
                  <c:v>350.54265812634651</c:v>
                </c:pt>
                <c:pt idx="24">
                  <c:v>392.3828125</c:v>
                </c:pt>
                <c:pt idx="25">
                  <c:v>449.94372086283914</c:v>
                </c:pt>
                <c:pt idx="26">
                  <c:v>465.39921978806944</c:v>
                </c:pt>
                <c:pt idx="27">
                  <c:v>529.96490163774467</c:v>
                </c:pt>
                <c:pt idx="28">
                  <c:v>569.30254073987487</c:v>
                </c:pt>
                <c:pt idx="29">
                  <c:v>686.6476805958705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8FB-465A-A948-1E345CBEFEBA}"/>
            </c:ext>
          </c:extLst>
        </c:ser>
        <c:ser>
          <c:idx val="2"/>
          <c:order val="2"/>
          <c:tx>
            <c:strRef>
              <c:f>'att uz ha pec 2014 ha'!$D$39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6189624497348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8FB-465A-A948-1E345CBEFEBA}"/>
                </c:ext>
              </c:extLst>
            </c:dLbl>
            <c:dLbl>
              <c:idx val="1"/>
              <c:layout>
                <c:manualLayout>
                  <c:x val="1.2363949099860696E-3"/>
                  <c:y val="6.3213327559517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8FB-465A-A948-1E345CBEFEBA}"/>
                </c:ext>
              </c:extLst>
            </c:dLbl>
            <c:dLbl>
              <c:idx val="2"/>
              <c:layout>
                <c:manualLayout>
                  <c:x val="0"/>
                  <c:y val="5.6189624497348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8FB-465A-A948-1E345CBEFEBA}"/>
                </c:ext>
              </c:extLst>
            </c:dLbl>
            <c:dLbl>
              <c:idx val="3"/>
              <c:layout>
                <c:manualLayout>
                  <c:x val="-2.2666978165545259E-17"/>
                  <c:y val="5.8530858851405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8FB-465A-A948-1E345CBEFEBA}"/>
                </c:ext>
              </c:extLst>
            </c:dLbl>
            <c:dLbl>
              <c:idx val="4"/>
              <c:layout>
                <c:manualLayout>
                  <c:x val="1.2363949099860696E-3"/>
                  <c:y val="5.85308588514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8FB-465A-A948-1E345CBEFEBA}"/>
                </c:ext>
              </c:extLst>
            </c:dLbl>
            <c:dLbl>
              <c:idx val="5"/>
              <c:layout>
                <c:manualLayout>
                  <c:x val="0"/>
                  <c:y val="6.555456191357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8FB-465A-A948-1E345CBEFEBA}"/>
                </c:ext>
              </c:extLst>
            </c:dLbl>
            <c:dLbl>
              <c:idx val="6"/>
              <c:layout>
                <c:manualLayout>
                  <c:x val="0"/>
                  <c:y val="5.8530858851405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8FB-465A-A948-1E345CBEFEBA}"/>
                </c:ext>
              </c:extLst>
            </c:dLbl>
            <c:dLbl>
              <c:idx val="7"/>
              <c:layout>
                <c:manualLayout>
                  <c:x val="-1.2363949099860696E-3"/>
                  <c:y val="7.023703062168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8FB-465A-A948-1E345CBEFEBA}"/>
                </c:ext>
              </c:extLst>
            </c:dLbl>
            <c:dLbl>
              <c:idx val="8"/>
              <c:layout>
                <c:manualLayout>
                  <c:x val="-1.2363949099861149E-3"/>
                  <c:y val="5.6189624497348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8FB-465A-A948-1E345CBEFEBA}"/>
                </c:ext>
              </c:extLst>
            </c:dLbl>
            <c:dLbl>
              <c:idx val="9"/>
              <c:layout>
                <c:manualLayout>
                  <c:x val="0"/>
                  <c:y val="5.8530858851405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8FB-465A-A948-1E345CBEFEBA}"/>
                </c:ext>
              </c:extLst>
            </c:dLbl>
            <c:dLbl>
              <c:idx val="10"/>
              <c:layout>
                <c:manualLayout>
                  <c:x val="0"/>
                  <c:y val="6.0872093205461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8FB-465A-A948-1E345CBEFEBA}"/>
                </c:ext>
              </c:extLst>
            </c:dLbl>
            <c:dLbl>
              <c:idx val="11"/>
              <c:layout>
                <c:manualLayout>
                  <c:x val="-9.0667912662181034E-17"/>
                  <c:y val="6.555456191357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8FB-465A-A948-1E345CBEFEBA}"/>
                </c:ext>
              </c:extLst>
            </c:dLbl>
            <c:dLbl>
              <c:idx val="12"/>
              <c:layout>
                <c:manualLayout>
                  <c:x val="0"/>
                  <c:y val="7.023703062168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8FB-465A-A948-1E345CBEFEBA}"/>
                </c:ext>
              </c:extLst>
            </c:dLbl>
            <c:dLbl>
              <c:idx val="13"/>
              <c:layout>
                <c:manualLayout>
                  <c:x val="-1.2363949099860696E-3"/>
                  <c:y val="5.3848390143292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8FB-465A-A948-1E345CBEFEBA}"/>
                </c:ext>
              </c:extLst>
            </c:dLbl>
            <c:dLbl>
              <c:idx val="14"/>
              <c:layout>
                <c:manualLayout>
                  <c:x val="0"/>
                  <c:y val="6.7895796267629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8FB-465A-A948-1E345CBEFEBA}"/>
                </c:ext>
              </c:extLst>
            </c:dLbl>
            <c:dLbl>
              <c:idx val="15"/>
              <c:layout>
                <c:manualLayout>
                  <c:x val="0"/>
                  <c:y val="7.023703062168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8FB-465A-A948-1E345CBEFEBA}"/>
                </c:ext>
              </c:extLst>
            </c:dLbl>
            <c:dLbl>
              <c:idx val="16"/>
              <c:layout>
                <c:manualLayout>
                  <c:x val="-9.0667912662181034E-17"/>
                  <c:y val="7.257826497574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8FB-465A-A948-1E345CBEFEBA}"/>
                </c:ext>
              </c:extLst>
            </c:dLbl>
            <c:dLbl>
              <c:idx val="17"/>
              <c:layout>
                <c:manualLayout>
                  <c:x val="0"/>
                  <c:y val="6.3213327559517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8FB-465A-A948-1E345CBEFEBA}"/>
                </c:ext>
              </c:extLst>
            </c:dLbl>
            <c:dLbl>
              <c:idx val="18"/>
              <c:layout>
                <c:manualLayout>
                  <c:x val="-9.0667912662181034E-17"/>
                  <c:y val="8.896690545413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8FB-465A-A948-1E345CBEFEBA}"/>
                </c:ext>
              </c:extLst>
            </c:dLbl>
            <c:dLbl>
              <c:idx val="19"/>
              <c:layout>
                <c:manualLayout>
                  <c:x val="-1.1333489082772629E-17"/>
                  <c:y val="6.7895796267629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8FB-465A-A948-1E345CBEFEBA}"/>
                </c:ext>
              </c:extLst>
            </c:dLbl>
            <c:dLbl>
              <c:idx val="20"/>
              <c:layout>
                <c:manualLayout>
                  <c:x val="-1.8133582532436207E-16"/>
                  <c:y val="3.277728095678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8FB-465A-A948-1E345CBEFEBA}"/>
                </c:ext>
              </c:extLst>
            </c:dLbl>
            <c:dLbl>
              <c:idx val="21"/>
              <c:layout>
                <c:manualLayout>
                  <c:x val="-9.0667912662181034E-17"/>
                  <c:y val="6.087209320546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8FB-465A-A948-1E345CBEFEBA}"/>
                </c:ext>
              </c:extLst>
            </c:dLbl>
            <c:dLbl>
              <c:idx val="22"/>
              <c:layout>
                <c:manualLayout>
                  <c:x val="0"/>
                  <c:y val="3.511851531084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8FB-465A-A948-1E345CBEFEBA}"/>
                </c:ext>
              </c:extLst>
            </c:dLbl>
            <c:dLbl>
              <c:idx val="23"/>
              <c:layout>
                <c:manualLayout>
                  <c:x val="-9.0667912662181034E-17"/>
                  <c:y val="1.1706171770281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8FB-465A-A948-1E345CBEFEBA}"/>
                </c:ext>
              </c:extLst>
            </c:dLbl>
            <c:dLbl>
              <c:idx val="24"/>
              <c:layout>
                <c:manualLayout>
                  <c:x val="0"/>
                  <c:y val="9.3649374162248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8FB-465A-A948-1E345CBEFEBA}"/>
                </c:ext>
              </c:extLst>
            </c:dLbl>
            <c:dLbl>
              <c:idx val="25"/>
              <c:layout>
                <c:manualLayout>
                  <c:x val="0"/>
                  <c:y val="1.170617177028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8FB-465A-A948-1E345CBEFEBA}"/>
                </c:ext>
              </c:extLst>
            </c:dLbl>
            <c:dLbl>
              <c:idx val="26"/>
              <c:layout>
                <c:manualLayout>
                  <c:x val="0"/>
                  <c:y val="1.6388640478393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8FB-465A-A948-1E345CBEFEBA}"/>
                </c:ext>
              </c:extLst>
            </c:dLbl>
            <c:dLbl>
              <c:idx val="27"/>
              <c:layout>
                <c:manualLayout>
                  <c:x val="-1.2363949099860696E-3"/>
                  <c:y val="1.638864047839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8FB-465A-A948-1E345CBEFEBA}"/>
                </c:ext>
              </c:extLst>
            </c:dLbl>
            <c:dLbl>
              <c:idx val="28"/>
              <c:layout>
                <c:manualLayout>
                  <c:x val="-1.8133582532436207E-16"/>
                  <c:y val="1.1706171770281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8FB-465A-A948-1E345CBEFEBA}"/>
                </c:ext>
              </c:extLst>
            </c:dLbl>
            <c:dLbl>
              <c:idx val="29"/>
              <c:layout>
                <c:manualLayout>
                  <c:x val="1.2363949099858883E-3"/>
                  <c:y val="7.9601968037911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8FB-465A-A948-1E345CBEF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'att uz ha pec 2014 ha'!$A$40:$A$69</c:f>
              <c:strCache>
                <c:ptCount val="30"/>
                <c:pt idx="0">
                  <c:v>Igaunija</c:v>
                </c:pt>
                <c:pt idx="1">
                  <c:v>Latvija</c:v>
                </c:pt>
                <c:pt idx="2">
                  <c:v>Lietuva</c:v>
                </c:pt>
                <c:pt idx="3">
                  <c:v>Rumānija</c:v>
                </c:pt>
                <c:pt idx="4">
                  <c:v>Slovākija</c:v>
                </c:pt>
                <c:pt idx="5">
                  <c:v>Polija</c:v>
                </c:pt>
                <c:pt idx="6">
                  <c:v>Bulgārija</c:v>
                </c:pt>
                <c:pt idx="7">
                  <c:v>Somija</c:v>
                </c:pt>
                <c:pt idx="8">
                  <c:v>Zviedrija</c:v>
                </c:pt>
                <c:pt idx="9">
                  <c:v>Lielbritānija</c:v>
                </c:pt>
                <c:pt idx="10">
                  <c:v>Čehija</c:v>
                </c:pt>
                <c:pt idx="11">
                  <c:v>Ungārija</c:v>
                </c:pt>
                <c:pt idx="12">
                  <c:v>EU-27</c:v>
                </c:pt>
                <c:pt idx="13">
                  <c:v>Portugāle</c:v>
                </c:pt>
                <c:pt idx="14">
                  <c:v>Īrija</c:v>
                </c:pt>
                <c:pt idx="15">
                  <c:v>EU-28</c:v>
                </c:pt>
                <c:pt idx="16">
                  <c:v>Luksemburga</c:v>
                </c:pt>
                <c:pt idx="17">
                  <c:v>Spānija</c:v>
                </c:pt>
                <c:pt idx="18">
                  <c:v>Francija</c:v>
                </c:pt>
                <c:pt idx="19">
                  <c:v>Horvātija</c:v>
                </c:pt>
                <c:pt idx="20">
                  <c:v>Vācija</c:v>
                </c:pt>
                <c:pt idx="21">
                  <c:v>Austrija</c:v>
                </c:pt>
                <c:pt idx="22">
                  <c:v>Slovēnija</c:v>
                </c:pt>
                <c:pt idx="23">
                  <c:v>Dānija</c:v>
                </c:pt>
                <c:pt idx="24">
                  <c:v>Kipra</c:v>
                </c:pt>
                <c:pt idx="25">
                  <c:v>Grieķija</c:v>
                </c:pt>
                <c:pt idx="26">
                  <c:v>Beļgija</c:v>
                </c:pt>
                <c:pt idx="27">
                  <c:v>Itālija</c:v>
                </c:pt>
                <c:pt idx="28">
                  <c:v>Nīderlande</c:v>
                </c:pt>
                <c:pt idx="29">
                  <c:v>Malta</c:v>
                </c:pt>
              </c:strCache>
            </c:strRef>
          </c:cat>
          <c:val>
            <c:numRef>
              <c:f>'att uz ha pec 2014 ha'!$D$40:$D$69</c:f>
              <c:numCache>
                <c:formatCode>0</c:formatCode>
                <c:ptCount val="30"/>
                <c:pt idx="0">
                  <c:v>181.45446176653911</c:v>
                </c:pt>
                <c:pt idx="1">
                  <c:v>185.09187344003695</c:v>
                </c:pt>
                <c:pt idx="2">
                  <c:v>185.58857485277466</c:v>
                </c:pt>
                <c:pt idx="3">
                  <c:v>193.98046539012074</c:v>
                </c:pt>
                <c:pt idx="4">
                  <c:v>212.52206394599949</c:v>
                </c:pt>
                <c:pt idx="5">
                  <c:v>216.85884432402995</c:v>
                </c:pt>
                <c:pt idx="6">
                  <c:v>218.40932342623299</c:v>
                </c:pt>
                <c:pt idx="7">
                  <c:v>229.95388509203957</c:v>
                </c:pt>
                <c:pt idx="8">
                  <c:v>238.77210684507884</c:v>
                </c:pt>
                <c:pt idx="9">
                  <c:v>239.72843142140928</c:v>
                </c:pt>
                <c:pt idx="10">
                  <c:v>246.00068745885616</c:v>
                </c:pt>
                <c:pt idx="11">
                  <c:v>256.42322854316922</c:v>
                </c:pt>
                <c:pt idx="12">
                  <c:v>258.35782013718784</c:v>
                </c:pt>
                <c:pt idx="13">
                  <c:v>265.27057948756533</c:v>
                </c:pt>
                <c:pt idx="14">
                  <c:v>267.501095016026</c:v>
                </c:pt>
                <c:pt idx="15">
                  <c:v>280.71035239523133</c:v>
                </c:pt>
                <c:pt idx="16">
                  <c:v>280.56177142561734</c:v>
                </c:pt>
                <c:pt idx="17">
                  <c:v>287.38201504464013</c:v>
                </c:pt>
                <c:pt idx="18">
                  <c:v>287.12606401682683</c:v>
                </c:pt>
                <c:pt idx="19">
                  <c:v>294.69115853049135</c:v>
                </c:pt>
                <c:pt idx="20">
                  <c:v>303.19011313262399</c:v>
                </c:pt>
                <c:pt idx="21">
                  <c:v>308.97477479033159</c:v>
                </c:pt>
                <c:pt idx="22">
                  <c:v>327.27724117262642</c:v>
                </c:pt>
                <c:pt idx="23">
                  <c:v>340.21544020326735</c:v>
                </c:pt>
                <c:pt idx="24">
                  <c:v>380.0234375</c:v>
                </c:pt>
                <c:pt idx="25">
                  <c:v>434.77401030935221</c:v>
                </c:pt>
                <c:pt idx="26">
                  <c:v>445.25604249274539</c:v>
                </c:pt>
                <c:pt idx="27">
                  <c:v>509.80732440049758</c:v>
                </c:pt>
                <c:pt idx="28">
                  <c:v>542.65052159416678</c:v>
                </c:pt>
                <c:pt idx="29">
                  <c:v>642.01215838764449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68FB-465A-A948-1E345CBEF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1099848"/>
        <c:axId val="382409776"/>
      </c:barChart>
      <c:lineChart>
        <c:grouping val="standard"/>
        <c:varyColors val="0"/>
        <c:ser>
          <c:idx val="0"/>
          <c:order val="0"/>
          <c:tx>
            <c:strRef>
              <c:f>'att uz ha pec 2014 ha'!$B$39</c:f>
              <c:strCache>
                <c:ptCount val="1"/>
                <c:pt idx="0">
                  <c:v>Vidēji ES 2020 = 281 EUR/ha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0.59373121394871664"/>
                  <c:y val="-3.6192349177959438E-2"/>
                </c:manualLayout>
              </c:layout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8FB-465A-A948-1E345CBEF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'att uz ha pec 2014 ha'!$A$40:$A$69</c:f>
              <c:strCache>
                <c:ptCount val="30"/>
                <c:pt idx="0">
                  <c:v>Igaunija</c:v>
                </c:pt>
                <c:pt idx="1">
                  <c:v>Latvija</c:v>
                </c:pt>
                <c:pt idx="2">
                  <c:v>Lietuva</c:v>
                </c:pt>
                <c:pt idx="3">
                  <c:v>Rumānija</c:v>
                </c:pt>
                <c:pt idx="4">
                  <c:v>Slovākija</c:v>
                </c:pt>
                <c:pt idx="5">
                  <c:v>Polija</c:v>
                </c:pt>
                <c:pt idx="6">
                  <c:v>Bulgārija</c:v>
                </c:pt>
                <c:pt idx="7">
                  <c:v>Somija</c:v>
                </c:pt>
                <c:pt idx="8">
                  <c:v>Zviedrija</c:v>
                </c:pt>
                <c:pt idx="9">
                  <c:v>Lielbritānija</c:v>
                </c:pt>
                <c:pt idx="10">
                  <c:v>Čehija</c:v>
                </c:pt>
                <c:pt idx="11">
                  <c:v>Ungārija</c:v>
                </c:pt>
                <c:pt idx="12">
                  <c:v>EU-27</c:v>
                </c:pt>
                <c:pt idx="13">
                  <c:v>Portugāle</c:v>
                </c:pt>
                <c:pt idx="14">
                  <c:v>Īrija</c:v>
                </c:pt>
                <c:pt idx="15">
                  <c:v>EU-28</c:v>
                </c:pt>
                <c:pt idx="16">
                  <c:v>Luksemburga</c:v>
                </c:pt>
                <c:pt idx="17">
                  <c:v>Spānija</c:v>
                </c:pt>
                <c:pt idx="18">
                  <c:v>Francija</c:v>
                </c:pt>
                <c:pt idx="19">
                  <c:v>Horvātija</c:v>
                </c:pt>
                <c:pt idx="20">
                  <c:v>Vācija</c:v>
                </c:pt>
                <c:pt idx="21">
                  <c:v>Austrija</c:v>
                </c:pt>
                <c:pt idx="22">
                  <c:v>Slovēnija</c:v>
                </c:pt>
                <c:pt idx="23">
                  <c:v>Dānija</c:v>
                </c:pt>
                <c:pt idx="24">
                  <c:v>Kipra</c:v>
                </c:pt>
                <c:pt idx="25">
                  <c:v>Grieķija</c:v>
                </c:pt>
                <c:pt idx="26">
                  <c:v>Beļgija</c:v>
                </c:pt>
                <c:pt idx="27">
                  <c:v>Itālija</c:v>
                </c:pt>
                <c:pt idx="28">
                  <c:v>Nīderlande</c:v>
                </c:pt>
                <c:pt idx="29">
                  <c:v>Malta</c:v>
                </c:pt>
              </c:strCache>
            </c:strRef>
          </c:cat>
          <c:val>
            <c:numRef>
              <c:f>'att uz ha pec 2014 ha'!$B$40:$B$69</c:f>
              <c:numCache>
                <c:formatCode>0</c:formatCode>
                <c:ptCount val="30"/>
                <c:pt idx="0">
                  <c:v>280.71035239523133</c:v>
                </c:pt>
                <c:pt idx="1">
                  <c:v>280.71035239523133</c:v>
                </c:pt>
                <c:pt idx="2">
                  <c:v>280.71035239523133</c:v>
                </c:pt>
                <c:pt idx="3">
                  <c:v>280.71035239523133</c:v>
                </c:pt>
                <c:pt idx="4">
                  <c:v>280.71035239523133</c:v>
                </c:pt>
                <c:pt idx="5">
                  <c:v>280.71035239523133</c:v>
                </c:pt>
                <c:pt idx="6">
                  <c:v>280.71035239523133</c:v>
                </c:pt>
                <c:pt idx="7">
                  <c:v>280.71035239523133</c:v>
                </c:pt>
                <c:pt idx="8">
                  <c:v>280.71035239523133</c:v>
                </c:pt>
                <c:pt idx="9">
                  <c:v>280.71035239523133</c:v>
                </c:pt>
                <c:pt idx="10">
                  <c:v>280.71035239523133</c:v>
                </c:pt>
                <c:pt idx="11">
                  <c:v>280.71035239523133</c:v>
                </c:pt>
                <c:pt idx="12">
                  <c:v>280.71035239523133</c:v>
                </c:pt>
                <c:pt idx="13">
                  <c:v>280.71035239523133</c:v>
                </c:pt>
                <c:pt idx="14">
                  <c:v>280.71035239523133</c:v>
                </c:pt>
                <c:pt idx="15">
                  <c:v>280.71035239523133</c:v>
                </c:pt>
                <c:pt idx="16">
                  <c:v>280.71035239523133</c:v>
                </c:pt>
                <c:pt idx="17">
                  <c:v>280.71035239523133</c:v>
                </c:pt>
                <c:pt idx="18">
                  <c:v>280.71035239523133</c:v>
                </c:pt>
                <c:pt idx="19">
                  <c:v>280.71035239523133</c:v>
                </c:pt>
                <c:pt idx="20">
                  <c:v>280.71035239523133</c:v>
                </c:pt>
                <c:pt idx="21">
                  <c:v>280.71035239523133</c:v>
                </c:pt>
                <c:pt idx="22">
                  <c:v>280.71035239523133</c:v>
                </c:pt>
                <c:pt idx="23">
                  <c:v>280.71035239523133</c:v>
                </c:pt>
                <c:pt idx="24">
                  <c:v>280.71035239523133</c:v>
                </c:pt>
                <c:pt idx="25">
                  <c:v>280.71035239523133</c:v>
                </c:pt>
                <c:pt idx="26">
                  <c:v>280.71035239523133</c:v>
                </c:pt>
                <c:pt idx="27">
                  <c:v>280.71035239523133</c:v>
                </c:pt>
                <c:pt idx="28">
                  <c:v>280.71035239523133</c:v>
                </c:pt>
                <c:pt idx="29">
                  <c:v>280.71035239523133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68FB-465A-A948-1E345CBEF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099848"/>
        <c:axId val="382409776"/>
      </c:lineChart>
      <c:catAx>
        <c:axId val="32109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2409776"/>
        <c:crosses val="autoZero"/>
        <c:auto val="1"/>
        <c:lblAlgn val="ctr"/>
        <c:lblOffset val="100"/>
        <c:noMultiLvlLbl val="0"/>
      </c:catAx>
      <c:valAx>
        <c:axId val="382409776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2109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4397911784144"/>
          <c:y val="0.20666776170068737"/>
          <c:w val="0.58412934866432908"/>
          <c:h val="4.8003599970430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ysClr val="window" lastClr="FFFFFF">
          <a:lumMod val="75000"/>
        </a:sysClr>
      </a:solidFill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C3F3B-D4AE-4058-8D6F-8124BF545ED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</dgm:pt>
    <dgm:pt modelId="{BF1A1C3F-6B14-47B0-B53A-46D2C16C3F0B}">
      <dgm:prSet phldrT="[Teksts]"/>
      <dgm:spPr/>
      <dgm:t>
        <a:bodyPr/>
        <a:lstStyle/>
        <a:p>
          <a:r>
            <a:rPr lang="lv-LV" dirty="0" smtClean="0">
              <a:latin typeface="Calibri" panose="020F0502020204030204" pitchFamily="34" charset="0"/>
            </a:rPr>
            <a:t>Atbalsts EIP lauksaimniecības ražīguma un ilgtspējas darba grupu projektu īstenošanai</a:t>
          </a:r>
          <a:endParaRPr lang="lv-LV" dirty="0">
            <a:latin typeface="Calibri" panose="020F0502020204030204" pitchFamily="34" charset="0"/>
          </a:endParaRPr>
        </a:p>
      </dgm:t>
    </dgm:pt>
    <dgm:pt modelId="{F47A4885-0B65-468B-B646-FE2018426087}" type="parTrans" cxnId="{081A60CA-5225-4943-A07D-2C4C0124F53D}">
      <dgm:prSet/>
      <dgm:spPr/>
      <dgm:t>
        <a:bodyPr/>
        <a:lstStyle/>
        <a:p>
          <a:endParaRPr lang="lv-LV"/>
        </a:p>
      </dgm:t>
    </dgm:pt>
    <dgm:pt modelId="{B377282D-D0A3-4EF3-AD81-565936B0AC73}" type="sibTrans" cxnId="{081A60CA-5225-4943-A07D-2C4C0124F53D}">
      <dgm:prSet/>
      <dgm:spPr/>
      <dgm:t>
        <a:bodyPr/>
        <a:lstStyle/>
        <a:p>
          <a:endParaRPr lang="lv-LV"/>
        </a:p>
      </dgm:t>
    </dgm:pt>
    <dgm:pt modelId="{A3D8CC8C-E40D-4F36-A0BB-7124BC55422A}">
      <dgm:prSet phldrT="[Teksts]"/>
      <dgm:spPr/>
      <dgm:t>
        <a:bodyPr/>
        <a:lstStyle/>
        <a:p>
          <a:r>
            <a:rPr lang="lv-LV" dirty="0" smtClean="0">
              <a:latin typeface="Calibri" panose="020F0502020204030204" pitchFamily="34" charset="0"/>
            </a:rPr>
            <a:t>Atbalsts jaunu produktu, metožu, procesu un tehnoloģijas izstrādei</a:t>
          </a:r>
          <a:endParaRPr lang="lv-LV" dirty="0">
            <a:latin typeface="Calibri" panose="020F0502020204030204" pitchFamily="34" charset="0"/>
          </a:endParaRPr>
        </a:p>
      </dgm:t>
    </dgm:pt>
    <dgm:pt modelId="{3C135A20-AAC6-4037-8472-E9A85B496084}" type="parTrans" cxnId="{EAECE89C-2540-4714-B8E0-60AF936FD06F}">
      <dgm:prSet/>
      <dgm:spPr/>
      <dgm:t>
        <a:bodyPr/>
        <a:lstStyle/>
        <a:p>
          <a:endParaRPr lang="lv-LV"/>
        </a:p>
      </dgm:t>
    </dgm:pt>
    <dgm:pt modelId="{99381BFB-9EA1-4AC1-99CB-42946A8F179E}" type="sibTrans" cxnId="{EAECE89C-2540-4714-B8E0-60AF936FD06F}">
      <dgm:prSet/>
      <dgm:spPr/>
      <dgm:t>
        <a:bodyPr/>
        <a:lstStyle/>
        <a:p>
          <a:endParaRPr lang="lv-LV"/>
        </a:p>
      </dgm:t>
    </dgm:pt>
    <dgm:pt modelId="{813C7D2B-207D-4388-BD96-5AF1B9E5C773}">
      <dgm:prSet phldrT="[Teksts]" custT="1"/>
      <dgm:spPr/>
      <dgm:t>
        <a:bodyPr/>
        <a:lstStyle/>
        <a:p>
          <a:r>
            <a:rPr lang="lv-LV" sz="1050" dirty="0" smtClean="0">
              <a:latin typeface="Calibri" panose="020F0502020204030204" pitchFamily="34" charset="0"/>
            </a:rPr>
            <a:t>Lauku tūrisma attīstības veicināšana</a:t>
          </a:r>
          <a:endParaRPr lang="lv-LV" sz="1050" dirty="0">
            <a:latin typeface="Calibri" panose="020F0502020204030204" pitchFamily="34" charset="0"/>
          </a:endParaRPr>
        </a:p>
      </dgm:t>
    </dgm:pt>
    <dgm:pt modelId="{F2A8FCB8-6313-4473-8CDA-E25BE0B95AC0}" type="parTrans" cxnId="{904EB726-D4AB-4B5C-BC6C-C56984879825}">
      <dgm:prSet/>
      <dgm:spPr/>
      <dgm:t>
        <a:bodyPr/>
        <a:lstStyle/>
        <a:p>
          <a:endParaRPr lang="lv-LV"/>
        </a:p>
      </dgm:t>
    </dgm:pt>
    <dgm:pt modelId="{49CCEB01-EFD8-40E3-8BA8-61D79206F5AC}" type="sibTrans" cxnId="{904EB726-D4AB-4B5C-BC6C-C56984879825}">
      <dgm:prSet/>
      <dgm:spPr/>
      <dgm:t>
        <a:bodyPr/>
        <a:lstStyle/>
        <a:p>
          <a:endParaRPr lang="lv-LV"/>
        </a:p>
      </dgm:t>
    </dgm:pt>
    <dgm:pt modelId="{4EC20F7D-9CDE-4738-B8DB-ADC93903074A}" type="pres">
      <dgm:prSet presAssocID="{E9CC3F3B-D4AE-4058-8D6F-8124BF545EDA}" presName="Name0" presStyleCnt="0">
        <dgm:presLayoutVars>
          <dgm:chMax val="7"/>
          <dgm:chPref val="7"/>
          <dgm:dir/>
        </dgm:presLayoutVars>
      </dgm:prSet>
      <dgm:spPr/>
    </dgm:pt>
    <dgm:pt modelId="{D052F58C-C929-4BA6-8E35-6BB72E56E292}" type="pres">
      <dgm:prSet presAssocID="{E9CC3F3B-D4AE-4058-8D6F-8124BF545EDA}" presName="Name1" presStyleCnt="0"/>
      <dgm:spPr/>
    </dgm:pt>
    <dgm:pt modelId="{BD7BC269-A798-437F-89E0-B6673B9212C9}" type="pres">
      <dgm:prSet presAssocID="{E9CC3F3B-D4AE-4058-8D6F-8124BF545EDA}" presName="cycle" presStyleCnt="0"/>
      <dgm:spPr/>
    </dgm:pt>
    <dgm:pt modelId="{572B2F09-57CD-42FD-80A1-35FFB99D987D}" type="pres">
      <dgm:prSet presAssocID="{E9CC3F3B-D4AE-4058-8D6F-8124BF545EDA}" presName="srcNode" presStyleLbl="node1" presStyleIdx="0" presStyleCnt="3"/>
      <dgm:spPr/>
    </dgm:pt>
    <dgm:pt modelId="{4CAB042B-54FE-4ECA-B4D3-CA20CB85D884}" type="pres">
      <dgm:prSet presAssocID="{E9CC3F3B-D4AE-4058-8D6F-8124BF545EDA}" presName="conn" presStyleLbl="parChTrans1D2" presStyleIdx="0" presStyleCnt="1"/>
      <dgm:spPr/>
      <dgm:t>
        <a:bodyPr/>
        <a:lstStyle/>
        <a:p>
          <a:endParaRPr lang="lv-LV"/>
        </a:p>
      </dgm:t>
    </dgm:pt>
    <dgm:pt modelId="{D2E1A163-732E-4A81-84DC-50893711336F}" type="pres">
      <dgm:prSet presAssocID="{E9CC3F3B-D4AE-4058-8D6F-8124BF545EDA}" presName="extraNode" presStyleLbl="node1" presStyleIdx="0" presStyleCnt="3"/>
      <dgm:spPr/>
    </dgm:pt>
    <dgm:pt modelId="{0C5A6999-A1AF-413F-BB86-7BCE19E0B2B6}" type="pres">
      <dgm:prSet presAssocID="{E9CC3F3B-D4AE-4058-8D6F-8124BF545EDA}" presName="dstNode" presStyleLbl="node1" presStyleIdx="0" presStyleCnt="3"/>
      <dgm:spPr/>
    </dgm:pt>
    <dgm:pt modelId="{4F432DE1-E4EE-402B-A9AC-9E006B35AAC4}" type="pres">
      <dgm:prSet presAssocID="{BF1A1C3F-6B14-47B0-B53A-46D2C16C3F0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CCEC130-6754-439E-9C13-CBCB22EFF0A9}" type="pres">
      <dgm:prSet presAssocID="{BF1A1C3F-6B14-47B0-B53A-46D2C16C3F0B}" presName="accent_1" presStyleCnt="0"/>
      <dgm:spPr/>
    </dgm:pt>
    <dgm:pt modelId="{A8AE9B1E-7DDD-43F1-9866-9B3251AC70AE}" type="pres">
      <dgm:prSet presAssocID="{BF1A1C3F-6B14-47B0-B53A-46D2C16C3F0B}" presName="accentRepeatNode" presStyleLbl="solidFgAcc1" presStyleIdx="0" presStyleCnt="3"/>
      <dgm:spPr/>
    </dgm:pt>
    <dgm:pt modelId="{FBC8E21E-3EAE-4626-BBA4-ABF38F39C08B}" type="pres">
      <dgm:prSet presAssocID="{A3D8CC8C-E40D-4F36-A0BB-7124BC5542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4F74CF2-85CB-4DE5-8B13-C6911BF40842}" type="pres">
      <dgm:prSet presAssocID="{A3D8CC8C-E40D-4F36-A0BB-7124BC55422A}" presName="accent_2" presStyleCnt="0"/>
      <dgm:spPr/>
    </dgm:pt>
    <dgm:pt modelId="{82B92AEE-D585-4765-B546-CDDD1D0E7948}" type="pres">
      <dgm:prSet presAssocID="{A3D8CC8C-E40D-4F36-A0BB-7124BC55422A}" presName="accentRepeatNode" presStyleLbl="solidFgAcc1" presStyleIdx="1" presStyleCnt="3"/>
      <dgm:spPr/>
    </dgm:pt>
    <dgm:pt modelId="{68F8C852-5A48-46AC-B29E-67404291A243}" type="pres">
      <dgm:prSet presAssocID="{813C7D2B-207D-4388-BD96-5AF1B9E5C77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07FD684-0A32-4F95-9A71-46F95FE4ED42}" type="pres">
      <dgm:prSet presAssocID="{813C7D2B-207D-4388-BD96-5AF1B9E5C773}" presName="accent_3" presStyleCnt="0"/>
      <dgm:spPr/>
    </dgm:pt>
    <dgm:pt modelId="{6B2A8F0A-A8B7-41C1-82B9-42B187FF09C7}" type="pres">
      <dgm:prSet presAssocID="{813C7D2B-207D-4388-BD96-5AF1B9E5C773}" presName="accentRepeatNode" presStyleLbl="solidFgAcc1" presStyleIdx="2" presStyleCnt="3"/>
      <dgm:spPr/>
    </dgm:pt>
  </dgm:ptLst>
  <dgm:cxnLst>
    <dgm:cxn modelId="{71D81B8A-563B-4105-B1CC-24729CBA4A1D}" type="presOf" srcId="{B377282D-D0A3-4EF3-AD81-565936B0AC73}" destId="{4CAB042B-54FE-4ECA-B4D3-CA20CB85D884}" srcOrd="0" destOrd="0" presId="urn:microsoft.com/office/officeart/2008/layout/VerticalCurvedList"/>
    <dgm:cxn modelId="{081A60CA-5225-4943-A07D-2C4C0124F53D}" srcId="{E9CC3F3B-D4AE-4058-8D6F-8124BF545EDA}" destId="{BF1A1C3F-6B14-47B0-B53A-46D2C16C3F0B}" srcOrd="0" destOrd="0" parTransId="{F47A4885-0B65-468B-B646-FE2018426087}" sibTransId="{B377282D-D0A3-4EF3-AD81-565936B0AC73}"/>
    <dgm:cxn modelId="{EAECE89C-2540-4714-B8E0-60AF936FD06F}" srcId="{E9CC3F3B-D4AE-4058-8D6F-8124BF545EDA}" destId="{A3D8CC8C-E40D-4F36-A0BB-7124BC55422A}" srcOrd="1" destOrd="0" parTransId="{3C135A20-AAC6-4037-8472-E9A85B496084}" sibTransId="{99381BFB-9EA1-4AC1-99CB-42946A8F179E}"/>
    <dgm:cxn modelId="{3CB3B544-9898-4EF7-94A5-595CDEE606A7}" type="presOf" srcId="{813C7D2B-207D-4388-BD96-5AF1B9E5C773}" destId="{68F8C852-5A48-46AC-B29E-67404291A243}" srcOrd="0" destOrd="0" presId="urn:microsoft.com/office/officeart/2008/layout/VerticalCurvedList"/>
    <dgm:cxn modelId="{EF9ED338-8ECE-4A0A-8216-CB128EF0BCD4}" type="presOf" srcId="{A3D8CC8C-E40D-4F36-A0BB-7124BC55422A}" destId="{FBC8E21E-3EAE-4626-BBA4-ABF38F39C08B}" srcOrd="0" destOrd="0" presId="urn:microsoft.com/office/officeart/2008/layout/VerticalCurvedList"/>
    <dgm:cxn modelId="{6D49C697-F404-4AC7-AD05-7236ABC2F92B}" type="presOf" srcId="{BF1A1C3F-6B14-47B0-B53A-46D2C16C3F0B}" destId="{4F432DE1-E4EE-402B-A9AC-9E006B35AAC4}" srcOrd="0" destOrd="0" presId="urn:microsoft.com/office/officeart/2008/layout/VerticalCurvedList"/>
    <dgm:cxn modelId="{904EB726-D4AB-4B5C-BC6C-C56984879825}" srcId="{E9CC3F3B-D4AE-4058-8D6F-8124BF545EDA}" destId="{813C7D2B-207D-4388-BD96-5AF1B9E5C773}" srcOrd="2" destOrd="0" parTransId="{F2A8FCB8-6313-4473-8CDA-E25BE0B95AC0}" sibTransId="{49CCEB01-EFD8-40E3-8BA8-61D79206F5AC}"/>
    <dgm:cxn modelId="{DF0051B0-5541-4C46-9DF1-5B1158F47A8E}" type="presOf" srcId="{E9CC3F3B-D4AE-4058-8D6F-8124BF545EDA}" destId="{4EC20F7D-9CDE-4738-B8DB-ADC93903074A}" srcOrd="0" destOrd="0" presId="urn:microsoft.com/office/officeart/2008/layout/VerticalCurvedList"/>
    <dgm:cxn modelId="{203B24E9-6F21-44C4-AB43-5EBC43F1530B}" type="presParOf" srcId="{4EC20F7D-9CDE-4738-B8DB-ADC93903074A}" destId="{D052F58C-C929-4BA6-8E35-6BB72E56E292}" srcOrd="0" destOrd="0" presId="urn:microsoft.com/office/officeart/2008/layout/VerticalCurvedList"/>
    <dgm:cxn modelId="{1D95457C-8E66-4B52-AACF-16EBE781FD7C}" type="presParOf" srcId="{D052F58C-C929-4BA6-8E35-6BB72E56E292}" destId="{BD7BC269-A798-437F-89E0-B6673B9212C9}" srcOrd="0" destOrd="0" presId="urn:microsoft.com/office/officeart/2008/layout/VerticalCurvedList"/>
    <dgm:cxn modelId="{36731E0E-23B3-404D-95FA-FB12CB134A4B}" type="presParOf" srcId="{BD7BC269-A798-437F-89E0-B6673B9212C9}" destId="{572B2F09-57CD-42FD-80A1-35FFB99D987D}" srcOrd="0" destOrd="0" presId="urn:microsoft.com/office/officeart/2008/layout/VerticalCurvedList"/>
    <dgm:cxn modelId="{1DA62BBB-25C0-4A9A-B92A-1EE63A93FB68}" type="presParOf" srcId="{BD7BC269-A798-437F-89E0-B6673B9212C9}" destId="{4CAB042B-54FE-4ECA-B4D3-CA20CB85D884}" srcOrd="1" destOrd="0" presId="urn:microsoft.com/office/officeart/2008/layout/VerticalCurvedList"/>
    <dgm:cxn modelId="{7192FB5C-7787-4679-BF34-336DEF25A52C}" type="presParOf" srcId="{BD7BC269-A798-437F-89E0-B6673B9212C9}" destId="{D2E1A163-732E-4A81-84DC-50893711336F}" srcOrd="2" destOrd="0" presId="urn:microsoft.com/office/officeart/2008/layout/VerticalCurvedList"/>
    <dgm:cxn modelId="{C593A253-0D0F-4A43-A1D7-44BB5A100F51}" type="presParOf" srcId="{BD7BC269-A798-437F-89E0-B6673B9212C9}" destId="{0C5A6999-A1AF-413F-BB86-7BCE19E0B2B6}" srcOrd="3" destOrd="0" presId="urn:microsoft.com/office/officeart/2008/layout/VerticalCurvedList"/>
    <dgm:cxn modelId="{102ADF6E-01B7-4577-8226-047B78740DE5}" type="presParOf" srcId="{D052F58C-C929-4BA6-8E35-6BB72E56E292}" destId="{4F432DE1-E4EE-402B-A9AC-9E006B35AAC4}" srcOrd="1" destOrd="0" presId="urn:microsoft.com/office/officeart/2008/layout/VerticalCurvedList"/>
    <dgm:cxn modelId="{EC403C36-CE5D-4ACC-8CA7-0F9685DC2326}" type="presParOf" srcId="{D052F58C-C929-4BA6-8E35-6BB72E56E292}" destId="{ACCEC130-6754-439E-9C13-CBCB22EFF0A9}" srcOrd="2" destOrd="0" presId="urn:microsoft.com/office/officeart/2008/layout/VerticalCurvedList"/>
    <dgm:cxn modelId="{58AD58DA-8CE7-4F7F-8632-37A490BFEDB8}" type="presParOf" srcId="{ACCEC130-6754-439E-9C13-CBCB22EFF0A9}" destId="{A8AE9B1E-7DDD-43F1-9866-9B3251AC70AE}" srcOrd="0" destOrd="0" presId="urn:microsoft.com/office/officeart/2008/layout/VerticalCurvedList"/>
    <dgm:cxn modelId="{DE5B939B-DE37-4227-AB6F-68FA26C7C78D}" type="presParOf" srcId="{D052F58C-C929-4BA6-8E35-6BB72E56E292}" destId="{FBC8E21E-3EAE-4626-BBA4-ABF38F39C08B}" srcOrd="3" destOrd="0" presId="urn:microsoft.com/office/officeart/2008/layout/VerticalCurvedList"/>
    <dgm:cxn modelId="{0AD8E644-3A57-43F0-BF1B-D9C058C1C207}" type="presParOf" srcId="{D052F58C-C929-4BA6-8E35-6BB72E56E292}" destId="{F4F74CF2-85CB-4DE5-8B13-C6911BF40842}" srcOrd="4" destOrd="0" presId="urn:microsoft.com/office/officeart/2008/layout/VerticalCurvedList"/>
    <dgm:cxn modelId="{C9895FDB-43FC-46B2-98B4-EC143A1F9BB9}" type="presParOf" srcId="{F4F74CF2-85CB-4DE5-8B13-C6911BF40842}" destId="{82B92AEE-D585-4765-B546-CDDD1D0E7948}" srcOrd="0" destOrd="0" presId="urn:microsoft.com/office/officeart/2008/layout/VerticalCurvedList"/>
    <dgm:cxn modelId="{FFEB2171-03A2-4C1E-AC0F-90CA203A02A5}" type="presParOf" srcId="{D052F58C-C929-4BA6-8E35-6BB72E56E292}" destId="{68F8C852-5A48-46AC-B29E-67404291A243}" srcOrd="5" destOrd="0" presId="urn:microsoft.com/office/officeart/2008/layout/VerticalCurvedList"/>
    <dgm:cxn modelId="{1A05BA37-8D6E-4CB2-BF1B-42A4FF935AEA}" type="presParOf" srcId="{D052F58C-C929-4BA6-8E35-6BB72E56E292}" destId="{807FD684-0A32-4F95-9A71-46F95FE4ED42}" srcOrd="6" destOrd="0" presId="urn:microsoft.com/office/officeart/2008/layout/VerticalCurvedList"/>
    <dgm:cxn modelId="{C7B4B3E2-E39A-41FC-8E80-18A86F1CB77C}" type="presParOf" srcId="{807FD684-0A32-4F95-9A71-46F95FE4ED42}" destId="{6B2A8F0A-A8B7-41C1-82B9-42B187FF09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B042B-54FE-4ECA-B4D3-CA20CB85D884}">
      <dsp:nvSpPr>
        <dsp:cNvPr id="0" name=""/>
        <dsp:cNvSpPr/>
      </dsp:nvSpPr>
      <dsp:spPr>
        <a:xfrm>
          <a:off x="-2918740" y="-449673"/>
          <a:ext cx="3482329" cy="3482329"/>
        </a:xfrm>
        <a:prstGeom prst="blockArc">
          <a:avLst>
            <a:gd name="adj1" fmla="val 18900000"/>
            <a:gd name="adj2" fmla="val 2700000"/>
            <a:gd name="adj3" fmla="val 62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32DE1-E4EE-402B-A9AC-9E006B35AAC4}">
      <dsp:nvSpPr>
        <dsp:cNvPr id="0" name=""/>
        <dsp:cNvSpPr/>
      </dsp:nvSpPr>
      <dsp:spPr>
        <a:xfrm>
          <a:off x="362367" y="258298"/>
          <a:ext cx="3874499" cy="516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04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>
              <a:latin typeface="Calibri" panose="020F0502020204030204" pitchFamily="34" charset="0"/>
            </a:rPr>
            <a:t>Atbalsts EIP lauksaimniecības ražīguma un ilgtspējas darba grupu projektu īstenošanai</a:t>
          </a:r>
          <a:endParaRPr lang="lv-LV" sz="1500" kern="1200" dirty="0">
            <a:latin typeface="Calibri" panose="020F0502020204030204" pitchFamily="34" charset="0"/>
          </a:endParaRPr>
        </a:p>
      </dsp:txBody>
      <dsp:txXfrm>
        <a:off x="362367" y="258298"/>
        <a:ext cx="3874499" cy="516596"/>
      </dsp:txXfrm>
    </dsp:sp>
    <dsp:sp modelId="{A8AE9B1E-7DDD-43F1-9866-9B3251AC70AE}">
      <dsp:nvSpPr>
        <dsp:cNvPr id="0" name=""/>
        <dsp:cNvSpPr/>
      </dsp:nvSpPr>
      <dsp:spPr>
        <a:xfrm>
          <a:off x="39494" y="193723"/>
          <a:ext cx="645745" cy="645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BC8E21E-3EAE-4626-BBA4-ABF38F39C08B}">
      <dsp:nvSpPr>
        <dsp:cNvPr id="0" name=""/>
        <dsp:cNvSpPr/>
      </dsp:nvSpPr>
      <dsp:spPr>
        <a:xfrm>
          <a:off x="550150" y="1033193"/>
          <a:ext cx="3686716" cy="516596"/>
        </a:xfrm>
        <a:prstGeom prst="rect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049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500" kern="1200" dirty="0" smtClean="0">
              <a:latin typeface="Calibri" panose="020F0502020204030204" pitchFamily="34" charset="0"/>
            </a:rPr>
            <a:t>Atbalsts jaunu produktu, metožu, procesu un tehnoloģijas izstrādei</a:t>
          </a:r>
          <a:endParaRPr lang="lv-LV" sz="1500" kern="1200" dirty="0">
            <a:latin typeface="Calibri" panose="020F0502020204030204" pitchFamily="34" charset="0"/>
          </a:endParaRPr>
        </a:p>
      </dsp:txBody>
      <dsp:txXfrm>
        <a:off x="550150" y="1033193"/>
        <a:ext cx="3686716" cy="516596"/>
      </dsp:txXfrm>
    </dsp:sp>
    <dsp:sp modelId="{82B92AEE-D585-4765-B546-CDDD1D0E7948}">
      <dsp:nvSpPr>
        <dsp:cNvPr id="0" name=""/>
        <dsp:cNvSpPr/>
      </dsp:nvSpPr>
      <dsp:spPr>
        <a:xfrm>
          <a:off x="227277" y="968618"/>
          <a:ext cx="645745" cy="645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8F8C852-5A48-46AC-B29E-67404291A243}">
      <dsp:nvSpPr>
        <dsp:cNvPr id="0" name=""/>
        <dsp:cNvSpPr/>
      </dsp:nvSpPr>
      <dsp:spPr>
        <a:xfrm>
          <a:off x="362367" y="1808088"/>
          <a:ext cx="3874499" cy="516596"/>
        </a:xfrm>
        <a:prstGeom prst="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0049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050" kern="1200" dirty="0" smtClean="0">
              <a:latin typeface="Calibri" panose="020F0502020204030204" pitchFamily="34" charset="0"/>
            </a:rPr>
            <a:t>Lauku tūrisma attīstības veicināšana</a:t>
          </a:r>
          <a:endParaRPr lang="lv-LV" sz="1050" kern="1200" dirty="0">
            <a:latin typeface="Calibri" panose="020F0502020204030204" pitchFamily="34" charset="0"/>
          </a:endParaRPr>
        </a:p>
      </dsp:txBody>
      <dsp:txXfrm>
        <a:off x="362367" y="1808088"/>
        <a:ext cx="3874499" cy="516596"/>
      </dsp:txXfrm>
    </dsp:sp>
    <dsp:sp modelId="{6B2A8F0A-A8B7-41C1-82B9-42B187FF09C7}">
      <dsp:nvSpPr>
        <dsp:cNvPr id="0" name=""/>
        <dsp:cNvSpPr/>
      </dsp:nvSpPr>
      <dsp:spPr>
        <a:xfrm>
          <a:off x="39494" y="1743513"/>
          <a:ext cx="645745" cy="645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38822" cy="465117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969943" y="4"/>
            <a:ext cx="3038822" cy="465117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D4DD6F-E6D6-47D8-BFB8-B5CE6BE5AC90}" type="datetimeFigureOut">
              <a:rPr lang="lv-LV"/>
              <a:pPr>
                <a:defRPr/>
              </a:pPr>
              <a:t>10.04.2017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pPr lvl="0"/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700389" y="4414903"/>
            <a:ext cx="5609629" cy="4184569"/>
          </a:xfrm>
          <a:prstGeom prst="rect">
            <a:avLst/>
          </a:prstGeom>
        </p:spPr>
        <p:txBody>
          <a:bodyPr vert="horz" lIns="91404" tIns="45701" rIns="91404" bIns="45701" rtlCol="0"/>
          <a:lstStyle/>
          <a:p>
            <a:pPr lvl="0"/>
            <a:r>
              <a:rPr lang="lv-LV" noProof="0" smtClean="0"/>
              <a:t>Rediģēt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  <a:endParaRPr lang="lv-LV" noProof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1" y="8829800"/>
            <a:ext cx="3038822" cy="465117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969943" y="8829800"/>
            <a:ext cx="3038822" cy="465117"/>
          </a:xfrm>
          <a:prstGeom prst="rect">
            <a:avLst/>
          </a:prstGeom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142EF3-5751-432C-AB1C-A39DD8E46D16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763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aida attēla vietturi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iezīmju vietturi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30724" name="Slaida numura vietturis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57B6CE-417B-4D7A-8871-4743026AD550}" type="slidenum">
              <a:rPr lang="lv-LV" altLang="en-US" smtClean="0"/>
              <a:pPr/>
              <a:t>23</a:t>
            </a:fld>
            <a:endParaRPr lang="lv-LV" altLang="en-US" smtClean="0"/>
          </a:p>
        </p:txBody>
      </p:sp>
    </p:spTree>
    <p:extLst>
      <p:ext uri="{BB962C8B-B14F-4D97-AF65-F5344CB8AC3E}">
        <p14:creationId xmlns:p14="http://schemas.microsoft.com/office/powerpoint/2010/main" val="380233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noProof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715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FA993-CEAF-48C7-BAA6-3BDC6EE1E165}" type="slidenum">
              <a:rPr lang="lv-LV" altLang="lv-LV"/>
              <a:pPr/>
              <a:t>‹#›</a:t>
            </a:fld>
            <a:endParaRPr lang="lv-LV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4681-0DCF-4050-8C92-3FDBEAD11059}" type="datetime1">
              <a:rPr lang="lv-LV" smtClean="0"/>
              <a:t>10.04.2017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153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53603E-128F-44C6-810B-E9236EF11B67}" type="datetime1">
              <a:rPr lang="lv-LV" smtClean="0"/>
              <a:t>10.04.2017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0D85-F28A-4189-82E3-89B3B1A29A60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3637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A4519-52D0-48BA-8979-3C995A5640EA}" type="datetime1">
              <a:rPr lang="lv-LV" smtClean="0"/>
              <a:t>10.04.2017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D05D-A0F8-4B11-94AD-E16B7A1694C5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099828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4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5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3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4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 defTabSz="527745" eaLnBrk="0" hangingPunct="0">
              <a:defRPr sz="563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A39263D-8795-41D4-A92D-A7D829A34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4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7172D2A-A335-45D1-B5BB-8EEF06FA6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7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457D8F-4E09-45C6-BDE3-2D2BC5EE046D}" type="datetime1">
              <a:rPr lang="lv-LV" smtClean="0"/>
              <a:t>10.04.2017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1A082-612E-4845-947E-1F0AADFF3936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0576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C61D2B-F07C-4F41-BE48-AB0727D5DA64}" type="datetime1">
              <a:rPr lang="lv-LV" smtClean="0"/>
              <a:t>10.04.2017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81234-F5F9-492C-963E-8DDE938C689E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06578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9AD1F-7E3D-4059-9861-40A922DB1CAC}" type="datetime1">
              <a:rPr lang="lv-LV" smtClean="0"/>
              <a:t>10.04.2017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308E4-103C-4F2E-BD78-948576A70897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71461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FE2DE-13ED-4BF2-8B95-D2E186A5D042}" type="datetime1">
              <a:rPr lang="lv-LV" smtClean="0"/>
              <a:t>10.04.2017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A994-84BB-48B7-8B3F-D36AEE0DA36F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086277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57E231-D508-4597-9426-369F528D4B64}" type="datetime1">
              <a:rPr lang="lv-LV" smtClean="0"/>
              <a:t>10.04.2017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31F64-509F-4CE4-821A-D8B46C27D182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09155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1CF0E9-6B2D-49B3-9337-069C52C8FE27}" type="datetime1">
              <a:rPr lang="lv-LV" smtClean="0"/>
              <a:t>10.04.2017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A32A9-C385-47DD-8D2A-1C08D3F57C0B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626320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30A979-BE6E-4928-B8A7-EE149D8FD251}" type="datetime1">
              <a:rPr lang="lv-LV" smtClean="0"/>
              <a:t>10.04.2017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00897D-49F7-4D44-BD0B-DAC05798FD39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70021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v-LV" noProof="0" smtClean="0"/>
              <a:t>Noklikšķiniet uz attēla ikonas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800649-7E35-4E36-B0F1-A7125E5A61CE}" type="datetime1">
              <a:rPr lang="lv-LV" smtClean="0"/>
              <a:t>10.04.2017</a:t>
            </a:fld>
            <a:endParaRPr lang="lv-LV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BFEF7F-98D6-4610-B3B2-7FCEDACC8E42}" type="slidenum">
              <a:rPr lang="lv-LV" altLang="lv-LV"/>
              <a:pPr/>
              <a:t>‹#›</a:t>
            </a:fld>
            <a:endParaRPr lang="lv-LV" altLang="lv-LV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001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Rediģēt šablona teksta stilus</a:t>
            </a:r>
          </a:p>
          <a:p>
            <a:pPr lvl="1"/>
            <a:r>
              <a:rPr lang="lv-LV" altLang="lv-LV" smtClean="0"/>
              <a:t>Otrais līmenis</a:t>
            </a:r>
          </a:p>
          <a:p>
            <a:pPr lvl="2"/>
            <a:r>
              <a:rPr lang="lv-LV" altLang="lv-LV" smtClean="0"/>
              <a:t>Trešais līmenis</a:t>
            </a:r>
          </a:p>
          <a:p>
            <a:pPr lvl="3"/>
            <a:r>
              <a:rPr lang="lv-LV" altLang="lv-LV" smtClean="0"/>
              <a:t>Ceturtais līmenis</a:t>
            </a:r>
          </a:p>
          <a:p>
            <a:pPr lvl="4"/>
            <a:r>
              <a:rPr lang="lv-LV" altLang="lv-LV" smtClean="0"/>
              <a:t>Piektais līmenis</a:t>
            </a:r>
            <a:endParaRPr lang="en-US" altLang="lv-LV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CE25AB71-E1A3-4148-B6F5-4FF09E8B9E3E}" type="slidenum">
              <a:rPr lang="lv-LV" altLang="lv-LV"/>
              <a:pPr/>
              <a:t>‹#›</a:t>
            </a:fld>
            <a:endParaRPr lang="lv-LV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fld id="{393D3BAE-50B7-44E6-A26E-25F250106407}" type="datetime1">
              <a:rPr lang="lv-LV" smtClean="0"/>
              <a:t>10.04.2017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F67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0946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956B4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7772400" cy="1646536"/>
          </a:xfrm>
        </p:spPr>
        <p:txBody>
          <a:bodyPr>
            <a:normAutofit/>
          </a:bodyPr>
          <a:lstStyle/>
          <a:p>
            <a:r>
              <a:rPr lang="lv-LV" altLang="en-US" dirty="0" smtClean="0"/>
              <a:t>Izmaiņas 2017.gadā un kopējās lauksaimniecības politikas nākotne</a:t>
            </a:r>
            <a:endParaRPr lang="lv-LV" altLang="en-US" b="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 eaLnBrk="1" hangingPunct="1"/>
            <a:r>
              <a:rPr lang="lv-LV" altLang="lv-LV" b="1" i="1" dirty="0" smtClean="0"/>
              <a:t>Valsts sekretāra vietniece Rigonda Krieviņa</a:t>
            </a:r>
          </a:p>
          <a:p>
            <a:pPr algn="r" eaLnBrk="1" hangingPunct="1"/>
            <a:r>
              <a:rPr lang="lv-LV" altLang="lv-LV" b="1" i="1" dirty="0" smtClean="0"/>
              <a:t>07/04/17</a:t>
            </a:r>
            <a:endParaRPr lang="lv-LV" altLang="lv-LV" b="1" i="1" dirty="0"/>
          </a:p>
        </p:txBody>
      </p:sp>
    </p:spTree>
    <p:extLst>
      <p:ext uri="{BB962C8B-B14F-4D97-AF65-F5344CB8AC3E}">
        <p14:creationId xmlns:p14="http://schemas.microsoft.com/office/powerpoint/2010/main" val="3092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7" name="Tab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19198"/>
              </p:ext>
            </p:extLst>
          </p:nvPr>
        </p:nvGraphicFramePr>
        <p:xfrm>
          <a:off x="539552" y="1292736"/>
          <a:ext cx="7775773" cy="51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kumimoji="0" lang="lv-LV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Kultūraugu </a:t>
                      </a:r>
                    </a:p>
                    <a:p>
                      <a:pPr algn="ctr"/>
                      <a:r>
                        <a:rPr kumimoji="0" lang="lv-LV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dažādošana</a:t>
                      </a:r>
                      <a:endParaRPr kumimoji="0" lang="lv-LV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aramzeme </a:t>
                      </a:r>
                      <a:r>
                        <a:rPr kumimoji="0" lang="lv-LV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10-30 ha</a:t>
                      </a: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tad</a:t>
                      </a:r>
                      <a:r>
                        <a:rPr kumimoji="0" lang="lv-LV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tajā audzē vismaz 2 kultūras;</a:t>
                      </a:r>
                    </a:p>
                    <a:p>
                      <a:pPr marL="0" indent="0" algn="l"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kumimoji="0" lang="lv-LV" sz="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aramzeme </a:t>
                      </a:r>
                      <a:r>
                        <a:rPr kumimoji="0" lang="lv-LV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vairāk kā 30 ha</a:t>
                      </a: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tad</a:t>
                      </a:r>
                      <a:r>
                        <a:rPr kumimoji="0" lang="lv-LV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tajā audzē vismaz 3 kultūras.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algn="ctr"/>
                      <a:r>
                        <a:rPr lang="lv-LV" sz="2000" b="1" dirty="0" smtClean="0">
                          <a:latin typeface="+mn-lt"/>
                        </a:rPr>
                        <a:t>ENP</a:t>
                      </a:r>
                      <a:endParaRPr lang="lv-LV" sz="2000" b="1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lv-LV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</a:t>
                      </a:r>
                      <a:r>
                        <a:rPr kumimoji="0" lang="lv-LV" sz="2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saimniecības </a:t>
                      </a:r>
                      <a:r>
                        <a:rPr kumimoji="0" lang="lv-LV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aramzeme </a:t>
                      </a:r>
                      <a:r>
                        <a:rPr kumimoji="0" lang="lv-LV" sz="20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kumimoji="0" lang="lv-LV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vairāk nekā 15 ha</a:t>
                      </a:r>
                      <a:r>
                        <a:rPr kumimoji="0" lang="lv-LV" sz="2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lv-LV" sz="20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jā</a:t>
                      </a:r>
                      <a:r>
                        <a:rPr kumimoji="0" lang="lv-LV" sz="2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nodrošina </a:t>
                      </a:r>
                      <a:r>
                        <a:rPr kumimoji="0" lang="lv-LV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vismaz 5%</a:t>
                      </a:r>
                      <a:r>
                        <a:rPr kumimoji="0" lang="lv-LV" sz="2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atbilstošs </a:t>
                      </a:r>
                      <a:r>
                        <a:rPr kumimoji="0" lang="lv-LV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 skaits kā ekoloģiski nozīmīgas platības.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b="1" dirty="0" smtClean="0">
                          <a:latin typeface="+mn-lt"/>
                        </a:rPr>
                        <a:t>Ilggadīgo zālāju</a:t>
                      </a:r>
                      <a:r>
                        <a:rPr lang="lv-LV" sz="2000" b="1" baseline="0" dirty="0" smtClean="0">
                          <a:latin typeface="+mn-lt"/>
                        </a:rPr>
                        <a:t> saglabāšana</a:t>
                      </a:r>
                      <a:endParaRPr lang="lv-LV" sz="2000" b="1" dirty="0">
                        <a:latin typeface="+mn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Saimniecībā</a:t>
                      </a:r>
                      <a:r>
                        <a:rPr lang="lv-LV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</a:t>
                      </a:r>
                      <a:r>
                        <a:rPr lang="lv-LV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edrīkst uzart ekoloģiski jūtīgos</a:t>
                      </a:r>
                      <a:r>
                        <a:rPr lang="lv-LV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zālājus – ES nozīmes biotopus - </a:t>
                      </a:r>
                      <a:r>
                        <a:rPr lang="lv-LV" sz="200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i</a:t>
                      </a:r>
                      <a:r>
                        <a:rPr lang="lv-LV" sz="2000" dirty="0" smtClean="0"/>
                        <a:t>dentificēti LAD lauku bloku kartēs</a:t>
                      </a:r>
                      <a:r>
                        <a:rPr lang="lv-LV" sz="20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</a:p>
                    <a:p>
                      <a:pPr marL="342900" indent="-342900" algn="l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r>
                        <a:rPr kumimoji="0" lang="lv-LV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Valsts līmenī noteikta ilggadīgo </a:t>
                      </a:r>
                      <a:r>
                        <a:rPr kumimoji="0" lang="lv-LV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zālāju saglabāšanas </a:t>
                      </a:r>
                      <a:r>
                        <a:rPr kumimoji="0" lang="lv-LV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prasība (nevar samazināties par vairāk kā 5% salīdzinot ar 2012.gadu)</a:t>
                      </a:r>
                      <a:r>
                        <a:rPr kumimoji="0" lang="lv-LV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Clr>
                          <a:schemeClr val="accent1"/>
                        </a:buClr>
                        <a:buFont typeface="Wingdings" pitchFamily="2" charset="2"/>
                        <a:buChar char="§"/>
                      </a:pPr>
                      <a:endParaRPr kumimoji="0" lang="lv-LV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10366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dirty="0" smtClean="0">
                <a:solidFill>
                  <a:srgbClr val="92D050"/>
                </a:solidFill>
                <a:latin typeface="+mn-lt"/>
              </a:rPr>
              <a:t>7. </a:t>
            </a:r>
            <a:r>
              <a:rPr lang="lv-LV" sz="2800" dirty="0" err="1" smtClean="0">
                <a:latin typeface="+mn-lt"/>
              </a:rPr>
              <a:t>Zaļināšanas</a:t>
            </a:r>
            <a:r>
              <a:rPr lang="lv-LV" sz="2800" dirty="0" smtClean="0">
                <a:latin typeface="+mn-lt"/>
              </a:rPr>
              <a:t> maksājums - </a:t>
            </a:r>
            <a:r>
              <a:rPr lang="lv-LV" sz="2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atgādinājumam</a:t>
            </a:r>
            <a:endParaRPr lang="lv-LV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55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10366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8. </a:t>
            </a:r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Izmaiņas ekoloģiski </a:t>
            </a:r>
            <a:r>
              <a:rPr lang="lv-LV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nozīmīgajās platībās</a:t>
            </a:r>
            <a:endParaRPr lang="lv-LV" sz="2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12317"/>
              </p:ext>
            </p:extLst>
          </p:nvPr>
        </p:nvGraphicFramePr>
        <p:xfrm>
          <a:off x="251520" y="1628800"/>
          <a:ext cx="799288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 smtClean="0"/>
                        <a:t>2017.gadā</a:t>
                      </a:r>
                      <a:endParaRPr lang="lv-LV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1.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1800" b="1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starpkultūras</a:t>
                      </a:r>
                      <a:r>
                        <a:rPr lang="lv-LV" sz="1800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viengadīgā airene, baltās sinepes, eļļas rutks, facēlija, vasaras vīķi, vasaras rapsis, </a:t>
                      </a:r>
                      <a:r>
                        <a:rPr lang="lv-LV" sz="1800" dirty="0" smtClean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griķi vai auzas 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2.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starpkultūras</a:t>
                      </a:r>
                      <a:r>
                        <a:rPr lang="lv-LV" sz="1800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sētas maisījumā pirms </a:t>
                      </a:r>
                      <a:r>
                        <a:rPr lang="lv-LV" sz="1800" dirty="0" smtClean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septembra</a:t>
                      </a:r>
                      <a:r>
                        <a:rPr lang="lv-LV" sz="1800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 sējums saglabāts laukā līdz </a:t>
                      </a:r>
                      <a:r>
                        <a:rPr lang="lv-LV" sz="1800" dirty="0" smtClean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oktobrim</a:t>
                      </a:r>
                      <a:endParaRPr lang="lv-LV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3.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 smtClean="0"/>
                        <a:t>slāpekli piesaistošu kultūraugi -</a:t>
                      </a:r>
                      <a:r>
                        <a:rPr lang="lv-LV" sz="1800" dirty="0" smtClean="0"/>
                        <a:t> </a:t>
                      </a:r>
                      <a:r>
                        <a:rPr lang="lv-LV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lucerna, ragainais vanagnadziņš, āboliņš, lauka pupas, vīķi, zirņi, amoliņš, austrumu galega, lupīna, esparsete </a:t>
                      </a:r>
                      <a:r>
                        <a:rPr lang="lv-LV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soja</a:t>
                      </a:r>
                      <a:endParaRPr lang="lv-LV" sz="1800" kern="1200" dirty="0">
                        <a:solidFill>
                          <a:srgbClr val="FF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7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79512" y="1601416"/>
            <a:ext cx="8136904" cy="5256584"/>
          </a:xfrm>
          <a:prstGeom prst="rect">
            <a:avLst/>
          </a:prstGeom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lv-LV" b="1" dirty="0" smtClean="0"/>
              <a:t>2016. gadā </a:t>
            </a:r>
            <a:r>
              <a:rPr lang="lv-LV" dirty="0" smtClean="0"/>
              <a:t>EK publicēja  “</a:t>
            </a:r>
            <a:r>
              <a:rPr lang="lv-LV" i="1" dirty="0" err="1" smtClean="0"/>
              <a:t>Zaļināšanas</a:t>
            </a:r>
            <a:r>
              <a:rPr lang="lv-LV" i="1" dirty="0" smtClean="0"/>
              <a:t> pārskatu pēc pirmā piemērošanas gada</a:t>
            </a:r>
            <a:r>
              <a:rPr lang="lv-LV" dirty="0" smtClean="0"/>
              <a:t>”, </a:t>
            </a:r>
            <a:r>
              <a:rPr lang="lv-LV" b="1" dirty="0" smtClean="0"/>
              <a:t>ar mērķi novērtēt </a:t>
            </a:r>
            <a:r>
              <a:rPr lang="lv-LV" b="1" dirty="0" err="1" smtClean="0"/>
              <a:t>zaļināšanas</a:t>
            </a:r>
            <a:r>
              <a:rPr lang="lv-LV" b="1" dirty="0" smtClean="0"/>
              <a:t> pasākumu ieviešanu</a:t>
            </a:r>
            <a:r>
              <a:rPr lang="lv-LV" dirty="0" smtClean="0"/>
              <a:t>.</a:t>
            </a:r>
          </a:p>
          <a:p>
            <a:pPr marL="114300" indent="0" algn="just">
              <a:buNone/>
            </a:pPr>
            <a:endParaRPr lang="lv-LV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lv-LV" dirty="0" smtClean="0"/>
              <a:t>Ņemot vērā gan šī pārskata rezultātus, gan dalībvalstu iebildumus un ieteikumus, ir sagatavoti un virzīti vairāki grozījumi EK deleģētā regulā Nr. 639/2001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763688" y="188640"/>
            <a:ext cx="6923112" cy="103664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lv-LV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9. </a:t>
            </a:r>
            <a:r>
              <a:rPr lang="lv-LV" sz="3200" b="1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lv-LV" sz="3200" b="1" dirty="0" err="1" smtClean="0">
                <a:solidFill>
                  <a:schemeClr val="tx1"/>
                </a:solidFill>
                <a:latin typeface="+mn-lt"/>
              </a:rPr>
              <a:t>Zaļināšanas</a:t>
            </a:r>
            <a:r>
              <a:rPr lang="lv-LV" sz="3200" b="1" dirty="0" smtClean="0">
                <a:solidFill>
                  <a:schemeClr val="tx1"/>
                </a:solidFill>
                <a:latin typeface="+mn-lt"/>
              </a:rPr>
              <a:t>» novērtējums</a:t>
            </a:r>
            <a:endParaRPr lang="lv-LV" sz="2800" b="1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06978"/>
              </p:ext>
            </p:extLst>
          </p:nvPr>
        </p:nvGraphicFramePr>
        <p:xfrm>
          <a:off x="323528" y="1124744"/>
          <a:ext cx="79928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 smtClean="0"/>
                        <a:t>2018.gadā</a:t>
                      </a:r>
                      <a:endParaRPr lang="lv-LV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1.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Svītrotas maksimālās</a:t>
                      </a:r>
                      <a:r>
                        <a:rPr lang="lv-LV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robežvērtības</a:t>
                      </a:r>
                      <a:r>
                        <a:rPr lang="lv-LV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ainavu elementiem:</a:t>
                      </a:r>
                      <a:r>
                        <a:rPr lang="lv-LV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0" i="1" dirty="0" smtClean="0"/>
                        <a:t>-</a:t>
                      </a:r>
                      <a:r>
                        <a:rPr lang="lv-LV" b="1" i="1" dirty="0" smtClean="0"/>
                        <a:t> </a:t>
                      </a:r>
                      <a:r>
                        <a:rPr lang="lv-LV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Koku un krūmu puduriem, dīķiem – platības</a:t>
                      </a:r>
                      <a:r>
                        <a:rPr lang="lv-LV" sz="18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var būt lielākas, bet </a:t>
                      </a:r>
                      <a:r>
                        <a:rPr lang="lv-LV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ieskaita </a:t>
                      </a:r>
                      <a:r>
                        <a:rPr lang="lv-LV" sz="18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lv-LV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0,3 ha platību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0" i="1" dirty="0" smtClean="0"/>
                        <a:t>-</a:t>
                      </a:r>
                      <a:r>
                        <a:rPr lang="lv-LV" b="1" i="1" dirty="0" smtClean="0"/>
                        <a:t> </a:t>
                      </a:r>
                      <a:r>
                        <a:rPr lang="lv-LV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Buferjoslām un laukmalēm, grāvjiem – platības</a:t>
                      </a:r>
                      <a:r>
                        <a:rPr lang="lv-LV" sz="18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var būt lielākas, bet </a:t>
                      </a:r>
                      <a:r>
                        <a:rPr lang="lv-LV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ieskaita </a:t>
                      </a:r>
                      <a:r>
                        <a:rPr lang="lv-LV" sz="1800" b="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lv-LV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 m platību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2.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0">
                        <a:buNone/>
                      </a:pPr>
                      <a:r>
                        <a:rPr lang="lv-LV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Slāpekli</a:t>
                      </a:r>
                      <a:r>
                        <a:rPr lang="lv-LV" b="1" dirty="0" smtClean="0"/>
                        <a:t> piesaistošu kultūraugi </a:t>
                      </a:r>
                      <a:r>
                        <a:rPr lang="lv-LV" dirty="0" smtClean="0"/>
                        <a:t>- atļauts sēt </a:t>
                      </a:r>
                      <a:r>
                        <a:rPr lang="lv-LV" dirty="0" smtClean="0">
                          <a:solidFill>
                            <a:srgbClr val="FF0000"/>
                          </a:solidFill>
                        </a:rPr>
                        <a:t>slāpekli piesaistošu kultūraugu un citu kultūraugu maisījumus </a:t>
                      </a:r>
                      <a:r>
                        <a:rPr lang="lv-LV" dirty="0" smtClean="0"/>
                        <a:t>ENP </a:t>
                      </a:r>
                      <a:r>
                        <a:rPr lang="lv-LV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vajadzībām</a:t>
                      </a:r>
                      <a:r>
                        <a:rPr lang="lv-LV" dirty="0" smtClean="0"/>
                        <a:t> ar nosacījumu, ka maisījumos būs nodrošināts pirmo minēto kultūraugu pārsvars:</a:t>
                      </a:r>
                    </a:p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0" i="1" dirty="0" smtClean="0"/>
                        <a:t>-</a:t>
                      </a:r>
                      <a:r>
                        <a:rPr lang="lv-LV" b="1" i="1" dirty="0" smtClean="0"/>
                        <a:t> </a:t>
                      </a:r>
                      <a:r>
                        <a:rPr lang="lv-LV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tīrsējā </a:t>
                      </a:r>
                    </a:p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0" i="1" dirty="0" smtClean="0"/>
                        <a:t>-</a:t>
                      </a:r>
                      <a:r>
                        <a:rPr lang="lv-LV" b="1" i="1" dirty="0" smtClean="0"/>
                        <a:t> </a:t>
                      </a:r>
                      <a:r>
                        <a:rPr lang="lv-LV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maisījumos, kas veidoti tikai no slāpekli piesaistošajiem kultūraugiem </a:t>
                      </a:r>
                    </a:p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b="0" i="1" dirty="0" smtClean="0"/>
                        <a:t>-</a:t>
                      </a:r>
                      <a:r>
                        <a:rPr lang="lv-LV" b="1" i="1" dirty="0" smtClean="0"/>
                        <a:t> </a:t>
                      </a:r>
                      <a:r>
                        <a:rPr lang="lv-LV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maisījumos, kas veidoti no slāpekli piesaistošajiem kultūraugiem un graudaugiem vai stiebrzālēm, ja </a:t>
                      </a:r>
                      <a:r>
                        <a:rPr lang="lv-LV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slāpekli piesaistošo kultūraugu īpatsvars </a:t>
                      </a:r>
                      <a:r>
                        <a:rPr lang="lv-LV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pēc sēklas masas, augu skaita vai to zaļmasas </a:t>
                      </a:r>
                      <a:r>
                        <a:rPr lang="lv-LV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 lielāks par 50 procentiem</a:t>
                      </a:r>
                      <a:endParaRPr lang="lv-LV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 smtClean="0"/>
                        <a:t>3.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 smtClean="0">
                          <a:solidFill>
                            <a:srgbClr val="FF0000"/>
                          </a:solidFill>
                        </a:rPr>
                        <a:t>Aizliegta AAL lietošana</a:t>
                      </a:r>
                      <a:r>
                        <a:rPr lang="lv-LV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lv-LV" dirty="0" smtClean="0"/>
                        <a:t>produktīvajās ENP attiecībā uz:</a:t>
                      </a:r>
                    </a:p>
                    <a:p>
                      <a:pPr marL="457200" indent="-342900" algn="l" defTabSz="914400" rtl="0" eaLnBrk="1" latinLnBrk="0" hangingPunct="1">
                        <a:buFont typeface="+mj-lt"/>
                        <a:buAutoNum type="arabicParenR"/>
                        <a:tabLst/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papuvēm</a:t>
                      </a:r>
                    </a:p>
                    <a:p>
                      <a:pPr marL="457200" indent="-342900" algn="l" defTabSz="914400" rtl="0" eaLnBrk="1" latinLnBrk="0" hangingPunct="1">
                        <a:buFont typeface="+mj-lt"/>
                        <a:buAutoNum type="arabicParenR"/>
                        <a:tabLst/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platībām ar starpkultūrām vai zālāju pasēju</a:t>
                      </a:r>
                    </a:p>
                    <a:p>
                      <a:pPr marL="457200" indent="-342900" algn="l" defTabSz="914400" rtl="0" eaLnBrk="1" latinLnBrk="0" hangingPunct="1">
                        <a:buFont typeface="+mj-lt"/>
                        <a:buAutoNum type="arabicParenR"/>
                        <a:tabLst/>
                      </a:pPr>
                      <a:r>
                        <a:rPr lang="lv-LV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platībām, ko aizņem slāpekli piesaistošas kultūras</a:t>
                      </a:r>
                      <a:endParaRPr lang="lv-LV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611288" y="188640"/>
            <a:ext cx="6923112" cy="10366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10.</a:t>
            </a:r>
            <a:r>
              <a:rPr lang="lv-LV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lv-LV" sz="31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Izmaiņas ekoloģiski </a:t>
            </a:r>
            <a:r>
              <a:rPr lang="lv-LV" sz="31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nozīmīgajās platībās</a:t>
            </a:r>
            <a:endParaRPr lang="lv-LV" sz="31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2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590800" y="332656"/>
            <a:ext cx="529356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lv-LV" sz="3200" b="1" dirty="0" err="1" smtClean="0">
                <a:latin typeface="+mn-lt"/>
              </a:rPr>
              <a:t>Zaļināšanas</a:t>
            </a:r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lv-LV" sz="3200" b="1" dirty="0" smtClean="0">
                <a:latin typeface="+mn-lt"/>
              </a:rPr>
              <a:t> novērtējums</a:t>
            </a:r>
            <a:endParaRPr lang="lv-LV" sz="32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51520" y="1500580"/>
            <a:ext cx="8136904" cy="5256584"/>
          </a:xfrm>
          <a:prstGeom prst="rect">
            <a:avLst/>
          </a:prstGeom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70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946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B4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lv-LV" dirty="0" smtClean="0"/>
              <a:t>EK </a:t>
            </a:r>
            <a:r>
              <a:rPr lang="lv-LV" b="1" dirty="0"/>
              <a:t>2017. gada 29. martā publicēja novērtējuma ziņojumu par </a:t>
            </a:r>
            <a:r>
              <a:rPr lang="lv-LV" dirty="0"/>
              <a:t>ekoloģiskās nozīmes platību (</a:t>
            </a:r>
            <a:r>
              <a:rPr lang="lv-LV" b="1" dirty="0"/>
              <a:t>ENP</a:t>
            </a:r>
            <a:r>
              <a:rPr lang="lv-LV" dirty="0"/>
              <a:t>)</a:t>
            </a:r>
            <a:r>
              <a:rPr lang="lv-LV" b="1" dirty="0"/>
              <a:t> </a:t>
            </a:r>
            <a:r>
              <a:rPr lang="lv-LV" b="1" dirty="0" smtClean="0"/>
              <a:t>īstenošanu</a:t>
            </a:r>
            <a:r>
              <a:rPr lang="lv-LV" dirty="0"/>
              <a:t>:</a:t>
            </a:r>
            <a:endParaRPr lang="lv-LV" i="1" dirty="0" smtClean="0"/>
          </a:p>
          <a:p>
            <a:pPr lvl="1">
              <a:spcAft>
                <a:spcPts val="600"/>
              </a:spcAft>
            </a:pPr>
            <a:r>
              <a:rPr lang="lv-LV" dirty="0"/>
              <a:t>2016. gadā, salīdzinot ar 2015. gadu, DV veiktās izvēles ENP ziņā nav būtiski </a:t>
            </a:r>
            <a:r>
              <a:rPr lang="lv-LV" dirty="0" smtClean="0"/>
              <a:t>mainījušās;</a:t>
            </a:r>
          </a:p>
          <a:p>
            <a:pPr lvl="1">
              <a:spcAft>
                <a:spcPts val="600"/>
              </a:spcAft>
            </a:pPr>
            <a:r>
              <a:rPr lang="lv-LV" dirty="0"/>
              <a:t>Kopā pieteiktās ENP platības gandrīz divkārši pārsniedz noteikto minimumu – 5% no aramzemes saimniecības līmenī, pārsvarā pateicoties produktīvajām, potenciāli produktīvajām ENP – papuvēm, slāpekli piesaistošajām kultūrām, starpkultūrām.</a:t>
            </a:r>
          </a:p>
          <a:p>
            <a:pPr lvl="1">
              <a:spcAft>
                <a:spcPts val="600"/>
              </a:spcAft>
            </a:pPr>
            <a:r>
              <a:rPr lang="lv-LV" dirty="0"/>
              <a:t>ainavu elementi ir visefektīvākie gan biodaudzveidības, gan ekosistēmu pakalpojumu nodrošināšanai. </a:t>
            </a:r>
            <a:endParaRPr lang="lv-LV" dirty="0" smtClean="0"/>
          </a:p>
          <a:p>
            <a:pPr lvl="1">
              <a:spcAft>
                <a:spcPts val="600"/>
              </a:spcAft>
            </a:pPr>
            <a:r>
              <a:rPr lang="lv-LV" b="1" dirty="0" smtClean="0"/>
              <a:t>nav </a:t>
            </a:r>
            <a:r>
              <a:rPr lang="lv-LV" b="1" dirty="0"/>
              <a:t>nepieciešams palielināt ENP procentuālo daļu no 5% uz 7%</a:t>
            </a:r>
            <a:r>
              <a:rPr lang="lv-LV" dirty="0"/>
              <a:t>.</a:t>
            </a:r>
          </a:p>
          <a:p>
            <a:pPr lvl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090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704856" cy="3024336"/>
          </a:xfrm>
        </p:spPr>
        <p:txBody>
          <a:bodyPr>
            <a:noAutofit/>
          </a:bodyPr>
          <a:lstStyle/>
          <a:p>
            <a:pPr algn="ctr"/>
            <a:r>
              <a:rPr lang="lv-LV" sz="5400" dirty="0">
                <a:latin typeface="+mn-lt"/>
              </a:rPr>
              <a:t>LAP IZMAIŅAS </a:t>
            </a:r>
            <a:r>
              <a:rPr lang="lv-LV" sz="5400" dirty="0" smtClean="0">
                <a:latin typeface="+mn-lt"/>
              </a:rPr>
              <a:t>2017</a:t>
            </a:r>
            <a:r>
              <a:rPr lang="lv-LV" sz="5400" dirty="0">
                <a:latin typeface="+mn-lt"/>
              </a:rPr>
              <a:t>. GADĀ</a:t>
            </a:r>
            <a:endParaRPr lang="lv-LV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6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214951" y="771814"/>
            <a:ext cx="5557451" cy="9308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lv-LV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Pasākums «Ieguldījumi materiālajos aktīvos»</a:t>
            </a:r>
            <a:br>
              <a:rPr lang="lv-LV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4.1. Atbalsts ieguldījumiem lauku saimniecībā</a:t>
            </a:r>
            <a:br>
              <a:rPr lang="lv-LV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uz </a:t>
            </a:r>
            <a:r>
              <a:rPr lang="lv-LV" sz="18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30.01.2017</a:t>
            </a:r>
            <a:r>
              <a:rPr lang="lv-LV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8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Satura vietturis 5"/>
          <p:cNvSpPr>
            <a:spLocks noGrp="1"/>
          </p:cNvSpPr>
          <p:nvPr>
            <p:ph idx="1"/>
          </p:nvPr>
        </p:nvSpPr>
        <p:spPr>
          <a:xfrm>
            <a:off x="551935" y="2282428"/>
            <a:ext cx="4195087" cy="4126610"/>
          </a:xfrm>
        </p:spPr>
        <p:txBody>
          <a:bodyPr>
            <a:normAutofit/>
          </a:bodyPr>
          <a:lstStyle/>
          <a:p>
            <a:r>
              <a:rPr lang="lv-LV" altLang="lv-LV" sz="1800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Kopējais finansējuma apjoms visā plānošanas periodā – </a:t>
            </a:r>
            <a:r>
              <a:rPr lang="lv-LV" altLang="lv-LV" sz="1800" b="1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328 737 603 </a:t>
            </a:r>
            <a:r>
              <a:rPr lang="lv-LV" altLang="lv-LV" sz="1600" dirty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lv-LV" altLang="lv-LV" sz="1800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900"/>
              </a:spcBef>
            </a:pPr>
            <a:endParaRPr lang="lv-LV" altLang="lv-LV" sz="1800" dirty="0" smtClean="0">
              <a:solidFill>
                <a:srgbClr val="4A352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lv-LV" altLang="lv-LV" sz="1800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Apgūtais finansējums – </a:t>
            </a:r>
            <a:r>
              <a:rPr lang="lv-LV" altLang="lv-LV" sz="1800" b="1" dirty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57 637 </a:t>
            </a:r>
            <a:r>
              <a:rPr lang="lv-LV" altLang="lv-LV" sz="1800" b="1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225 </a:t>
            </a:r>
            <a:r>
              <a:rPr lang="lv-LV" altLang="lv-LV" sz="1600" dirty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lv-LV" altLang="lv-LV" sz="1800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900"/>
              </a:spcBef>
            </a:pPr>
            <a:endParaRPr lang="lv-LV" altLang="lv-LV" sz="1800" dirty="0" smtClean="0">
              <a:solidFill>
                <a:srgbClr val="4A352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lv-LV" altLang="lv-LV" sz="1800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Vērtēšanā un īstenošanā esošajiem projektiem pieteiktais finansējums – </a:t>
            </a:r>
          </a:p>
          <a:p>
            <a:pPr>
              <a:spcBef>
                <a:spcPts val="900"/>
              </a:spcBef>
            </a:pPr>
            <a:r>
              <a:rPr lang="lv-LV" altLang="lv-LV" sz="1800" b="1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97 </a:t>
            </a:r>
            <a:r>
              <a:rPr lang="lv-LV" altLang="lv-LV" sz="1800" b="1" dirty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543 </a:t>
            </a:r>
            <a:r>
              <a:rPr lang="lv-LV" altLang="lv-LV" sz="1800" b="1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523</a:t>
            </a:r>
            <a:r>
              <a:rPr lang="lv-LV" altLang="lv-LV" sz="1800" b="1" dirty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altLang="lv-LV" sz="1600" dirty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lv-LV" altLang="lv-LV" sz="1800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900"/>
              </a:spcBef>
            </a:pPr>
            <a:endParaRPr lang="lv-LV" altLang="lv-LV" sz="1800" dirty="0" smtClean="0">
              <a:solidFill>
                <a:srgbClr val="4A352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00"/>
              </a:spcBef>
            </a:pPr>
            <a:r>
              <a:rPr lang="lv-LV" altLang="lv-LV" sz="1800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Finansējuma atlikums – </a:t>
            </a:r>
            <a:r>
              <a:rPr lang="lv-LV" altLang="lv-LV" sz="1800" b="1" dirty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173 556 </a:t>
            </a:r>
            <a:r>
              <a:rPr lang="lv-LV" altLang="lv-LV" sz="1800" b="1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855 </a:t>
            </a:r>
            <a:r>
              <a:rPr lang="lv-LV" altLang="lv-LV" sz="1600" dirty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EUR</a:t>
            </a:r>
            <a:endParaRPr lang="lv-LV" altLang="lv-LV" sz="1800" b="1" dirty="0" smtClean="0">
              <a:solidFill>
                <a:srgbClr val="4A352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9" name="Slaida numura vietturis 5"/>
          <p:cNvSpPr>
            <a:spLocks noGrp="1"/>
          </p:cNvSpPr>
          <p:nvPr>
            <p:ph type="sldNum" sz="quarter" idx="13"/>
          </p:nvPr>
        </p:nvSpPr>
        <p:spPr bwMode="auto">
          <a:xfrm>
            <a:off x="7413174" y="5600700"/>
            <a:ext cx="359228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A113EA7-B719-4E84-8611-E9857597205F}" type="slidenum">
              <a:rPr lang="en-US" altLang="en-US" smtClean="0"/>
              <a:pPr/>
              <a:t>16</a:t>
            </a:fld>
            <a:endParaRPr lang="en-US" altLang="en-US" dirty="0" smtClean="0"/>
          </a:p>
        </p:txBody>
      </p:sp>
      <p:graphicFrame>
        <p:nvGraphicFramePr>
          <p:cNvPr id="34821" name="Satura vietturi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432366"/>
              </p:ext>
            </p:extLst>
          </p:nvPr>
        </p:nvGraphicFramePr>
        <p:xfrm>
          <a:off x="4747022" y="2028961"/>
          <a:ext cx="3647334" cy="438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Diagramma" r:id="rId3" imgW="4505185" imgH="5714962" progId="Excel.Chart.8">
                  <p:embed/>
                </p:oleObj>
              </mc:Choice>
              <mc:Fallback>
                <p:oleObj name="Diagramma" r:id="rId3" imgW="4505185" imgH="571496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022" y="2028961"/>
                        <a:ext cx="3647334" cy="4381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a vietturis 5"/>
          <p:cNvSpPr>
            <a:spLocks noGrp="1"/>
          </p:cNvSpPr>
          <p:nvPr>
            <p:ph type="body" sz="quarter" idx="10"/>
          </p:nvPr>
        </p:nvSpPr>
        <p:spPr>
          <a:xfrm>
            <a:off x="2272616" y="224002"/>
            <a:ext cx="5915795" cy="617838"/>
          </a:xfrm>
        </p:spPr>
        <p:txBody>
          <a:bodyPr>
            <a:normAutofit/>
          </a:bodyPr>
          <a:lstStyle/>
          <a:p>
            <a:pPr algn="ctr"/>
            <a:r>
              <a:rPr lang="lv-LV" sz="1600" b="1" dirty="0" smtClean="0">
                <a:solidFill>
                  <a:srgbClr val="4A3521"/>
                </a:solidFill>
                <a:latin typeface="+mn-lt"/>
              </a:rPr>
              <a:t>M04 pasākums </a:t>
            </a:r>
            <a:r>
              <a:rPr lang="lv-LV" sz="1600" b="1" dirty="0" smtClean="0">
                <a:solidFill>
                  <a:srgbClr val="4A3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Ieguldījumi </a:t>
            </a:r>
            <a:r>
              <a:rPr lang="lv-LV" sz="1600" b="1" dirty="0">
                <a:solidFill>
                  <a:srgbClr val="4A3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materiālajos aktīvos</a:t>
            </a:r>
          </a:p>
        </p:txBody>
      </p:sp>
    </p:spTree>
    <p:extLst>
      <p:ext uri="{BB962C8B-B14F-4D97-AF65-F5344CB8AC3E}">
        <p14:creationId xmlns:p14="http://schemas.microsoft.com/office/powerpoint/2010/main" val="37663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1"/>
          <p:cNvSpPr>
            <a:spLocks noGrp="1"/>
          </p:cNvSpPr>
          <p:nvPr>
            <p:ph type="title"/>
          </p:nvPr>
        </p:nvSpPr>
        <p:spPr>
          <a:xfrm>
            <a:off x="2042984" y="584888"/>
            <a:ext cx="5532738" cy="4036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lv-LV" altLang="lv-LV" sz="2000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Pieprasītākās nozares pa kārtām </a:t>
            </a:r>
            <a:endParaRPr lang="lv-LV" altLang="lv-LV" sz="2000" dirty="0">
              <a:solidFill>
                <a:srgbClr val="4A352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823598"/>
              </p:ext>
            </p:extLst>
          </p:nvPr>
        </p:nvGraphicFramePr>
        <p:xfrm>
          <a:off x="345990" y="955590"/>
          <a:ext cx="8798010" cy="591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a vietturis 5"/>
          <p:cNvSpPr>
            <a:spLocks noGrp="1"/>
          </p:cNvSpPr>
          <p:nvPr>
            <p:ph type="body" sz="quarter" idx="10"/>
          </p:nvPr>
        </p:nvSpPr>
        <p:spPr>
          <a:xfrm>
            <a:off x="2550641" y="0"/>
            <a:ext cx="5025081" cy="617838"/>
          </a:xfrm>
        </p:spPr>
        <p:txBody>
          <a:bodyPr>
            <a:normAutofit/>
          </a:bodyPr>
          <a:lstStyle/>
          <a:p>
            <a:pPr algn="ctr"/>
            <a:r>
              <a:rPr lang="lv-LV" sz="1800" b="1" dirty="0" smtClean="0">
                <a:solidFill>
                  <a:srgbClr val="4A3521"/>
                </a:solidFill>
                <a:latin typeface="+mn-lt"/>
              </a:rPr>
              <a:t>M04 pasākums </a:t>
            </a:r>
            <a:r>
              <a:rPr lang="lv-LV" sz="1800" b="1" dirty="0" smtClean="0">
                <a:solidFill>
                  <a:srgbClr val="4A3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Ieguldījumi </a:t>
            </a:r>
            <a:r>
              <a:rPr lang="lv-LV" sz="1800" b="1" dirty="0">
                <a:solidFill>
                  <a:srgbClr val="4A3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materiālajos aktīvos</a:t>
            </a:r>
          </a:p>
        </p:txBody>
      </p:sp>
    </p:spTree>
    <p:extLst>
      <p:ext uri="{BB962C8B-B14F-4D97-AF65-F5344CB8AC3E}">
        <p14:creationId xmlns:p14="http://schemas.microsoft.com/office/powerpoint/2010/main" val="27380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/>
          <p:cNvSpPr>
            <a:spLocks noGrp="1"/>
          </p:cNvSpPr>
          <p:nvPr>
            <p:ph type="title"/>
          </p:nvPr>
        </p:nvSpPr>
        <p:spPr>
          <a:xfrm>
            <a:off x="1781818" y="724931"/>
            <a:ext cx="5532738" cy="40365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lv-LV" altLang="lv-LV" sz="2000" dirty="0" smtClean="0">
                <a:solidFill>
                  <a:srgbClr val="4A35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Pieprasītākās nozares pa kārtām</a:t>
            </a:r>
            <a:endParaRPr lang="lv-LV" altLang="lv-LV" sz="2000" dirty="0">
              <a:solidFill>
                <a:srgbClr val="4A352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493602"/>
              </p:ext>
            </p:extLst>
          </p:nvPr>
        </p:nvGraphicFramePr>
        <p:xfrm>
          <a:off x="0" y="1037968"/>
          <a:ext cx="9096375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a vietturis 5"/>
          <p:cNvSpPr>
            <a:spLocks noGrp="1"/>
          </p:cNvSpPr>
          <p:nvPr>
            <p:ph type="body" sz="quarter" idx="10"/>
          </p:nvPr>
        </p:nvSpPr>
        <p:spPr>
          <a:xfrm>
            <a:off x="2211344" y="205946"/>
            <a:ext cx="5025081" cy="617838"/>
          </a:xfrm>
        </p:spPr>
        <p:txBody>
          <a:bodyPr>
            <a:normAutofit/>
          </a:bodyPr>
          <a:lstStyle/>
          <a:p>
            <a:pPr algn="ctr"/>
            <a:r>
              <a:rPr lang="lv-LV" sz="1800" b="1" dirty="0" smtClean="0">
                <a:solidFill>
                  <a:srgbClr val="4A3521"/>
                </a:solidFill>
                <a:latin typeface="+mn-lt"/>
              </a:rPr>
              <a:t>M04 pasākums </a:t>
            </a:r>
            <a:r>
              <a:rPr lang="lv-LV" sz="1800" b="1" dirty="0" smtClean="0">
                <a:solidFill>
                  <a:srgbClr val="4A3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Ieguldījumi </a:t>
            </a:r>
            <a:r>
              <a:rPr lang="lv-LV" sz="1800" b="1" dirty="0">
                <a:solidFill>
                  <a:srgbClr val="4A3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materiālajos aktīvos</a:t>
            </a:r>
          </a:p>
        </p:txBody>
      </p:sp>
    </p:spTree>
    <p:extLst>
      <p:ext uri="{BB962C8B-B14F-4D97-AF65-F5344CB8AC3E}">
        <p14:creationId xmlns:p14="http://schemas.microsoft.com/office/powerpoint/2010/main" val="35878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11049" y="1529056"/>
            <a:ext cx="6096000" cy="280820"/>
          </a:xfrm>
        </p:spPr>
        <p:txBody>
          <a:bodyPr>
            <a:noAutofit/>
          </a:bodyPr>
          <a:lstStyle/>
          <a:p>
            <a:r>
              <a:rPr lang="lv-LV" sz="1600" dirty="0" smtClean="0">
                <a:latin typeface="+mn-lt"/>
              </a:rPr>
              <a:t>Atbalsts ieguldījumiem lauku saimniecībās </a:t>
            </a:r>
            <a:endParaRPr lang="lv-LV" sz="1600" dirty="0">
              <a:latin typeface="+mn-lt"/>
            </a:endParaRPr>
          </a:p>
        </p:txBody>
      </p:sp>
      <p:graphicFrame>
        <p:nvGraphicFramePr>
          <p:cNvPr id="6" name="Diagram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462967"/>
              </p:ext>
            </p:extLst>
          </p:nvPr>
        </p:nvGraphicFramePr>
        <p:xfrm>
          <a:off x="179512" y="1946357"/>
          <a:ext cx="4491505" cy="328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07501"/>
              </p:ext>
            </p:extLst>
          </p:nvPr>
        </p:nvGraphicFramePr>
        <p:xfrm>
          <a:off x="4211960" y="1884933"/>
          <a:ext cx="4677049" cy="3344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a vietturis 5"/>
          <p:cNvSpPr>
            <a:spLocks noGrp="1"/>
          </p:cNvSpPr>
          <p:nvPr>
            <p:ph type="body" sz="quarter" idx="10"/>
          </p:nvPr>
        </p:nvSpPr>
        <p:spPr>
          <a:xfrm>
            <a:off x="2316504" y="392842"/>
            <a:ext cx="5921333" cy="659028"/>
          </a:xfrm>
        </p:spPr>
        <p:txBody>
          <a:bodyPr>
            <a:noAutofit/>
          </a:bodyPr>
          <a:lstStyle/>
          <a:p>
            <a:pPr algn="ctr"/>
            <a:r>
              <a:rPr lang="lv-LV" sz="1400" b="1" dirty="0">
                <a:solidFill>
                  <a:srgbClr val="4A3521"/>
                </a:solidFill>
                <a:latin typeface="+mn-lt"/>
              </a:rPr>
              <a:t>Latvijas Lauku attīstības programma </a:t>
            </a:r>
            <a:r>
              <a:rPr lang="lv-LV" sz="1400" b="1" dirty="0" smtClean="0">
                <a:solidFill>
                  <a:srgbClr val="4A3521"/>
                </a:solidFill>
                <a:latin typeface="+mn-lt"/>
              </a:rPr>
              <a:t>2014</a:t>
            </a:r>
            <a:r>
              <a:rPr lang="lv-LV" sz="1400" b="1" dirty="0">
                <a:solidFill>
                  <a:srgbClr val="4A3521"/>
                </a:solidFill>
                <a:latin typeface="+mn-lt"/>
              </a:rPr>
              <a:t>.-2020.gadam</a:t>
            </a:r>
          </a:p>
          <a:p>
            <a:pPr algn="ctr"/>
            <a:r>
              <a:rPr lang="lv-LV" sz="2000" b="1" dirty="0">
                <a:solidFill>
                  <a:srgbClr val="4A3521"/>
                </a:solidFill>
                <a:latin typeface="+mn-lt"/>
              </a:rPr>
              <a:t>M04 </a:t>
            </a:r>
            <a:r>
              <a:rPr lang="lv-LV" sz="2000" b="1" dirty="0" smtClean="0">
                <a:solidFill>
                  <a:srgbClr val="4A3521"/>
                </a:solidFill>
                <a:latin typeface="+mn-lt"/>
              </a:rPr>
              <a:t>pasākums </a:t>
            </a:r>
            <a:r>
              <a:rPr lang="lv-LV" sz="2000" b="1" dirty="0" smtClean="0">
                <a:solidFill>
                  <a:srgbClr val="4A3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Ieguldījumi </a:t>
            </a:r>
            <a:r>
              <a:rPr lang="lv-LV" sz="2000" b="1" dirty="0">
                <a:solidFill>
                  <a:srgbClr val="4A35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materiālajos aktīvos</a:t>
            </a:r>
          </a:p>
        </p:txBody>
      </p:sp>
    </p:spTree>
    <p:extLst>
      <p:ext uri="{BB962C8B-B14F-4D97-AF65-F5344CB8AC3E}">
        <p14:creationId xmlns:p14="http://schemas.microsoft.com/office/powerpoint/2010/main" val="14856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>
                <a:latin typeface="+mn-lt"/>
              </a:rPr>
              <a:t>SATURS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lv-LV" sz="3600" dirty="0" smtClean="0">
                <a:latin typeface="+mn-lt"/>
              </a:rPr>
              <a:t>1. Izmaiņas 2017.gadā: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600" dirty="0" smtClean="0">
                <a:latin typeface="+mn-lt"/>
              </a:rPr>
              <a:t>Tiešajos maksājumos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3600" dirty="0" smtClean="0">
                <a:latin typeface="+mn-lt"/>
              </a:rPr>
              <a:t>Lauku attīstības pasākumos</a:t>
            </a:r>
          </a:p>
          <a:p>
            <a:pPr marL="114300" indent="0">
              <a:buNone/>
            </a:pPr>
            <a:endParaRPr lang="lv-LV" sz="3600" dirty="0" smtClean="0">
              <a:latin typeface="+mn-lt"/>
            </a:endParaRPr>
          </a:p>
          <a:p>
            <a:pPr marL="114300" indent="0">
              <a:buNone/>
            </a:pPr>
            <a:r>
              <a:rPr lang="lv-LV" sz="3600" dirty="0" smtClean="0">
                <a:latin typeface="+mn-lt"/>
              </a:rPr>
              <a:t>2. KLP nākotne</a:t>
            </a:r>
            <a:endParaRPr lang="lv-LV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782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772816"/>
            <a:ext cx="7704856" cy="3960440"/>
          </a:xfrm>
        </p:spPr>
        <p:txBody>
          <a:bodyPr>
            <a:noAutofit/>
          </a:bodyPr>
          <a:lstStyle/>
          <a:p>
            <a:pPr algn="ctr"/>
            <a:r>
              <a:rPr lang="lv-LV" sz="2800" dirty="0">
                <a:solidFill>
                  <a:schemeClr val="accent5">
                    <a:lumMod val="50000"/>
                  </a:schemeClr>
                </a:solidFill>
              </a:rPr>
              <a:t>Latvijas Lauku attīstības programma </a:t>
            </a:r>
            <a:br>
              <a:rPr lang="lv-LV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2800" dirty="0">
                <a:solidFill>
                  <a:schemeClr val="accent5">
                    <a:lumMod val="50000"/>
                  </a:schemeClr>
                </a:solidFill>
              </a:rPr>
              <a:t>2014.-2020.gadam</a:t>
            </a:r>
            <a:r>
              <a:rPr lang="lv-LV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10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10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200" i="1" dirty="0">
                <a:solidFill>
                  <a:schemeClr val="accent5">
                    <a:lumMod val="50000"/>
                  </a:schemeClr>
                </a:solidFill>
              </a:rPr>
              <a:t>M16 pasākums</a:t>
            </a:r>
            <a:r>
              <a:rPr lang="lv-LV" sz="36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lv-LV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3600" dirty="0">
                <a:solidFill>
                  <a:schemeClr val="accent5">
                    <a:lumMod val="50000"/>
                  </a:schemeClr>
                </a:solidFill>
              </a:rPr>
              <a:t>SADARBĪBA</a:t>
            </a:r>
            <a:r>
              <a:rPr lang="lv-LV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8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v-LV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17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Virsraksts 1"/>
          <p:cNvSpPr>
            <a:spLocks noGrp="1"/>
          </p:cNvSpPr>
          <p:nvPr>
            <p:ph type="title"/>
          </p:nvPr>
        </p:nvSpPr>
        <p:spPr>
          <a:xfrm>
            <a:off x="1924050" y="378681"/>
            <a:ext cx="6096000" cy="655637"/>
          </a:xfrm>
        </p:spPr>
        <p:txBody>
          <a:bodyPr/>
          <a:lstStyle/>
          <a:p>
            <a:pPr algn="ctr"/>
            <a:r>
              <a:rPr lang="lv-LV" altLang="lv-LV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Sadarbība</a:t>
            </a:r>
            <a:endParaRPr lang="lv-LV" altLang="lv-LV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Satura vietturis 2"/>
          <p:cNvSpPr>
            <a:spLocks noGrp="1"/>
          </p:cNvSpPr>
          <p:nvPr>
            <p:ph idx="1"/>
          </p:nvPr>
        </p:nvSpPr>
        <p:spPr>
          <a:xfrm>
            <a:off x="614363" y="1408113"/>
            <a:ext cx="8072437" cy="2393950"/>
          </a:xfrm>
        </p:spPr>
        <p:txBody>
          <a:bodyPr/>
          <a:lstStyle/>
          <a:p>
            <a:r>
              <a:rPr lang="lv-LV" altLang="lv-LV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Pasākuma mērķis - </a:t>
            </a:r>
          </a:p>
          <a:p>
            <a:pPr algn="just"/>
            <a:r>
              <a:rPr lang="lv-LV" altLang="lv-LV" sz="2400" b="1" u="sng" dirty="0" smtClean="0">
                <a:latin typeface="Calibri" panose="020F0502020204030204" pitchFamily="34" charset="0"/>
              </a:rPr>
              <a:t>Veicināt sadarbību starp </a:t>
            </a:r>
            <a:r>
              <a:rPr lang="lv-LV" altLang="lv-LV" sz="2400" dirty="0" smtClean="0">
                <a:latin typeface="Calibri" panose="020F0502020204030204" pitchFamily="34" charset="0"/>
              </a:rPr>
              <a:t>lauksaimniecībā, mežsaimniecībā un lauksaimniecības produktu (izņemot zivsaimniecības produktu) pārstrādes nozarē iesaistītajiem konkrētu mērķu sasniegšanai, izstrādājot jaunus produktus, procesus, tehnoloģijas un metodes šajās nozarēs. </a:t>
            </a:r>
          </a:p>
          <a:p>
            <a:endParaRPr lang="lv-LV" altLang="lv-LV" sz="2400" dirty="0" smtClean="0">
              <a:latin typeface="Calibri" panose="020F0502020204030204" pitchFamily="34" charset="0"/>
            </a:endParaRPr>
          </a:p>
          <a:p>
            <a:endParaRPr lang="lv-LV" altLang="lv-LV" sz="2400" dirty="0" smtClean="0">
              <a:latin typeface="Calibri" panose="020F0502020204030204" pitchFamily="34" charset="0"/>
            </a:endParaRPr>
          </a:p>
        </p:txBody>
      </p:sp>
      <p:sp>
        <p:nvSpPr>
          <p:cNvPr id="26628" name="Slaida numura vietturis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ADADFE-4175-4F3B-850A-E1E8C48FDE3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graphicFrame>
        <p:nvGraphicFramePr>
          <p:cNvPr id="2" name="Shēma 1"/>
          <p:cNvGraphicFramePr/>
          <p:nvPr>
            <p:extLst/>
          </p:nvPr>
        </p:nvGraphicFramePr>
        <p:xfrm>
          <a:off x="457199" y="3894017"/>
          <a:ext cx="4268663" cy="2582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0" name="TextBox 2"/>
          <p:cNvSpPr txBox="1">
            <a:spLocks noChangeArrowheads="1"/>
          </p:cNvSpPr>
          <p:nvPr/>
        </p:nvSpPr>
        <p:spPr bwMode="auto">
          <a:xfrm>
            <a:off x="579438" y="4202113"/>
            <a:ext cx="6413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b="1">
                <a:latin typeface="Calibri" panose="020F0502020204030204" pitchFamily="34" charset="0"/>
              </a:rPr>
              <a:t>16.1.</a:t>
            </a:r>
          </a:p>
        </p:txBody>
      </p:sp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720725" y="4984750"/>
            <a:ext cx="6683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b="1">
                <a:latin typeface="Calibri" panose="020F0502020204030204" pitchFamily="34" charset="0"/>
              </a:rPr>
              <a:t>16.2.</a:t>
            </a:r>
          </a:p>
        </p:txBody>
      </p:sp>
      <p:sp>
        <p:nvSpPr>
          <p:cNvPr id="26632" name="TextBox 4"/>
          <p:cNvSpPr txBox="1">
            <a:spLocks noChangeArrowheads="1"/>
          </p:cNvSpPr>
          <p:nvPr/>
        </p:nvSpPr>
        <p:spPr bwMode="auto">
          <a:xfrm>
            <a:off x="579438" y="5737225"/>
            <a:ext cx="6413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altLang="lv-LV" b="1">
                <a:latin typeface="Calibri" panose="020F0502020204030204" pitchFamily="34" charset="0"/>
              </a:rPr>
              <a:t>16.3.</a:t>
            </a:r>
          </a:p>
        </p:txBody>
      </p:sp>
      <p:sp>
        <p:nvSpPr>
          <p:cNvPr id="6" name="Labā bultiņa 5"/>
          <p:cNvSpPr/>
          <p:nvPr/>
        </p:nvSpPr>
        <p:spPr>
          <a:xfrm>
            <a:off x="4725988" y="4306888"/>
            <a:ext cx="492125" cy="2222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0" name="Labā bultiņa 9"/>
          <p:cNvSpPr/>
          <p:nvPr/>
        </p:nvSpPr>
        <p:spPr>
          <a:xfrm>
            <a:off x="4725988" y="5054600"/>
            <a:ext cx="492125" cy="2222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1" name="Labā bultiņa 10"/>
          <p:cNvSpPr/>
          <p:nvPr/>
        </p:nvSpPr>
        <p:spPr>
          <a:xfrm>
            <a:off x="4725988" y="5803900"/>
            <a:ext cx="492125" cy="22225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7" name="Taisnstūris ar noapaļotiem stūriem 6"/>
          <p:cNvSpPr/>
          <p:nvPr/>
        </p:nvSpPr>
        <p:spPr>
          <a:xfrm>
            <a:off x="5284788" y="4137025"/>
            <a:ext cx="3249612" cy="55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sz="1600" u="sng" dirty="0">
                <a:latin typeface="Calibri" panose="020F0502020204030204" pitchFamily="34" charset="0"/>
              </a:rPr>
              <a:t>Inovatīvs</a:t>
            </a:r>
            <a:r>
              <a:rPr lang="lv-LV" sz="1600" dirty="0">
                <a:latin typeface="Calibri" panose="020F0502020204030204" pitchFamily="34" charset="0"/>
              </a:rPr>
              <a:t> risinājums nozares līmenī</a:t>
            </a:r>
          </a:p>
        </p:txBody>
      </p:sp>
      <p:sp>
        <p:nvSpPr>
          <p:cNvPr id="13" name="Taisnstūris ar noapaļotiem stūriem 12"/>
          <p:cNvSpPr/>
          <p:nvPr/>
        </p:nvSpPr>
        <p:spPr>
          <a:xfrm>
            <a:off x="5284788" y="4949825"/>
            <a:ext cx="3249612" cy="606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sz="1400" dirty="0">
                <a:latin typeface="Calibri" panose="020F0502020204030204" pitchFamily="34" charset="0"/>
              </a:rPr>
              <a:t>Jauns produkts, metode, process vai tehnoloģija vismaz </a:t>
            </a:r>
            <a:r>
              <a:rPr lang="lv-LV" sz="1400" u="sng" dirty="0">
                <a:latin typeface="Calibri" panose="020F0502020204030204" pitchFamily="34" charset="0"/>
              </a:rPr>
              <a:t>uzņēmuma līmenī</a:t>
            </a:r>
          </a:p>
        </p:txBody>
      </p:sp>
      <p:sp>
        <p:nvSpPr>
          <p:cNvPr id="14" name="Taisnstūris ar noapaļotiem stūriem 13"/>
          <p:cNvSpPr/>
          <p:nvPr/>
        </p:nvSpPr>
        <p:spPr>
          <a:xfrm>
            <a:off x="5284788" y="5737225"/>
            <a:ext cx="3249612" cy="484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lv-LV" sz="1050" dirty="0">
                <a:latin typeface="Calibri" panose="020F0502020204030204" pitchFamily="34" charset="0"/>
              </a:rPr>
              <a:t>Maziem ekonomikas dalībniekiem lauku tūrisma nozarē</a:t>
            </a:r>
          </a:p>
        </p:txBody>
      </p:sp>
    </p:spTree>
    <p:extLst>
      <p:ext uri="{BB962C8B-B14F-4D97-AF65-F5344CB8AC3E}">
        <p14:creationId xmlns:p14="http://schemas.microsoft.com/office/powerpoint/2010/main" val="24603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lv-LV" sz="3200" dirty="0">
                <a:latin typeface="+mn-lt"/>
              </a:rPr>
              <a:t>Kādas prioritātes tiek virzītas?</a:t>
            </a:r>
            <a:endParaRPr lang="lv-LV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7642"/>
            <a:ext cx="7711008" cy="5251718"/>
          </a:xfrm>
        </p:spPr>
        <p:txBody>
          <a:bodyPr>
            <a:normAutofit lnSpcReduction="10000"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1800" b="1" dirty="0">
                <a:solidFill>
                  <a:srgbClr val="FF0000"/>
                </a:solidFill>
                <a:latin typeface="+mn-lt"/>
              </a:rPr>
              <a:t>Ekonomiski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dzīvotspējīgu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lauksaimniecības un mežsaimniecības ražošanas sistēmu attīstība ievērojot ilgtspējas </a:t>
            </a:r>
            <a:r>
              <a:rPr lang="lv-LV" sz="1800" dirty="0" smtClean="0">
                <a:solidFill>
                  <a:schemeClr val="dk1"/>
                </a:solidFill>
                <a:latin typeface="+mn-lt"/>
              </a:rPr>
              <a:t>principus;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v-LV" sz="1800" dirty="0" smtClean="0">
                <a:solidFill>
                  <a:schemeClr val="dk1"/>
                </a:solidFill>
                <a:latin typeface="+mn-lt"/>
              </a:rPr>
              <a:t>Lauksaimniecības 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un mežsaimniecības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resursu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saglabāšana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un efektivitāte (piemēram, samazinot siltumnīcefekta gāzu emisijas (SEG), palielinot energoefektivitāti, precīzo tehnoloģiju, </a:t>
            </a:r>
            <a:r>
              <a:rPr lang="lv-LV" sz="1800" dirty="0" err="1">
                <a:solidFill>
                  <a:schemeClr val="dk1"/>
                </a:solidFill>
                <a:latin typeface="+mn-lt"/>
              </a:rPr>
              <a:t>bezatlikuma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 tehnoloģiju ieviešana, samazinot mēslošanas līdzekļu un pesticīdu lietošanu, veicinot oglekļa uzglabāšanu un CO2 piesaisti</a:t>
            </a:r>
            <a:r>
              <a:rPr lang="lv-LV" sz="1800" dirty="0" smtClean="0">
                <a:solidFill>
                  <a:schemeClr val="dk1"/>
                </a:solidFill>
                <a:latin typeface="+mn-lt"/>
              </a:rPr>
              <a:t>);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1800" b="1" dirty="0" smtClean="0">
                <a:solidFill>
                  <a:srgbClr val="FF0000"/>
                </a:solidFill>
                <a:latin typeface="+mn-lt"/>
              </a:rPr>
              <a:t>Pilna</a:t>
            </a:r>
            <a:r>
              <a:rPr lang="lv-LV" sz="1800" b="1" dirty="0" smtClean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cikla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ražošanas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nodrošināšana, sākot ar primāro lauksaimniecības produktu ražotāju līdz gatavās produkcijas pārstrādātājam, sadarbības ietvaros rodot kompleksu, ilgtspējīgu risinājumu, kas skar gan primāro ražotāju, gan </a:t>
            </a:r>
            <a:r>
              <a:rPr lang="lv-LV" sz="1800" dirty="0" smtClean="0">
                <a:solidFill>
                  <a:schemeClr val="dk1"/>
                </a:solidFill>
                <a:latin typeface="+mn-lt"/>
              </a:rPr>
              <a:t>pārstrādātāju;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lv-LV" sz="1800" dirty="0" smtClean="0">
                <a:solidFill>
                  <a:schemeClr val="dk1"/>
                </a:solidFill>
                <a:latin typeface="+mn-lt"/>
              </a:rPr>
              <a:t>Lauksaimniecības 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produkcijas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pievienotās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vērtības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radīšana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 vietējai </a:t>
            </a:r>
            <a:r>
              <a:rPr lang="lv-LV" sz="1800" dirty="0" smtClean="0">
                <a:solidFill>
                  <a:schemeClr val="dk1"/>
                </a:solidFill>
                <a:latin typeface="+mn-lt"/>
              </a:rPr>
              <a:t>izejvielai; </a:t>
            </a:r>
            <a:endParaRPr lang="lv-LV" sz="1800" dirty="0">
              <a:solidFill>
                <a:schemeClr val="dk1"/>
              </a:solidFill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lv-LV" sz="1800" b="1" dirty="0" smtClean="0">
                <a:solidFill>
                  <a:srgbClr val="FF0000"/>
                </a:solidFill>
                <a:latin typeface="+mn-lt"/>
              </a:rPr>
              <a:t>Ekonomisko</a:t>
            </a:r>
            <a:r>
              <a:rPr lang="lv-LV" sz="1800" b="1" dirty="0" smtClean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rādītāju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uzlabošana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lauku saimniecībās vai lauksaimniecības produktu pārstrādes uzņēmumos, privāto mežu apsaimniekošanā, ievērojot ilgtspējības </a:t>
            </a:r>
            <a:r>
              <a:rPr lang="lv-LV" sz="1800" dirty="0" smtClean="0">
                <a:solidFill>
                  <a:schemeClr val="dk1"/>
                </a:solidFill>
                <a:latin typeface="+mn-lt"/>
              </a:rPr>
              <a:t>principus;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800" dirty="0" smtClean="0">
                <a:solidFill>
                  <a:schemeClr val="dk1"/>
                </a:solidFill>
                <a:latin typeface="+mn-lt"/>
              </a:rPr>
              <a:t>Pārtikas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īso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 piegāžu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ķēžu</a:t>
            </a:r>
            <a:r>
              <a:rPr lang="lv-LV" sz="1800" b="1" dirty="0">
                <a:solidFill>
                  <a:schemeClr val="dk1"/>
                </a:solidFill>
                <a:latin typeface="+mn-lt"/>
              </a:rPr>
              <a:t> </a:t>
            </a:r>
            <a:r>
              <a:rPr lang="lv-LV" sz="1800" b="1" dirty="0">
                <a:solidFill>
                  <a:srgbClr val="FF0000"/>
                </a:solidFill>
                <a:latin typeface="+mn-lt"/>
              </a:rPr>
              <a:t>stiprināšana</a:t>
            </a:r>
            <a:r>
              <a:rPr lang="lv-LV" sz="1800" dirty="0">
                <a:solidFill>
                  <a:schemeClr val="dk1"/>
                </a:solidFill>
                <a:latin typeface="+mn-lt"/>
              </a:rPr>
              <a:t>, veicinot sadarbību starp vietējiem ražotājiem, kā rezultātā tiek samazināts attālums starp ražotāju un patērētāju, starpnieku skaits, tiek veicināta tiešā iegāde no pārtikas </a:t>
            </a:r>
            <a:r>
              <a:rPr lang="lv-LV" sz="1800" dirty="0" smtClean="0">
                <a:solidFill>
                  <a:schemeClr val="dk1"/>
                </a:solidFill>
                <a:latin typeface="+mn-lt"/>
              </a:rPr>
              <a:t>ražotāja.</a:t>
            </a:r>
            <a:endParaRPr lang="lv-LV" sz="1200" dirty="0">
              <a:solidFill>
                <a:schemeClr val="dk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448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Virsraksts 1"/>
          <p:cNvSpPr>
            <a:spLocks noGrp="1"/>
          </p:cNvSpPr>
          <p:nvPr>
            <p:ph type="title"/>
          </p:nvPr>
        </p:nvSpPr>
        <p:spPr>
          <a:xfrm>
            <a:off x="1552076" y="0"/>
            <a:ext cx="7478712" cy="658813"/>
          </a:xfrm>
        </p:spPr>
        <p:txBody>
          <a:bodyPr>
            <a:normAutofit/>
          </a:bodyPr>
          <a:lstStyle/>
          <a:p>
            <a:pPr algn="ctr"/>
            <a:r>
              <a:rPr lang="lv-LV" altLang="lv-LV" sz="2000" dirty="0" smtClean="0">
                <a:solidFill>
                  <a:schemeClr val="tx1"/>
                </a:solidFill>
                <a:latin typeface="+mn-lt"/>
              </a:rPr>
              <a:t>M16 Atbalsta apjoms un intensitāte</a:t>
            </a:r>
          </a:p>
        </p:txBody>
      </p:sp>
      <p:sp>
        <p:nvSpPr>
          <p:cNvPr id="29699" name="Slaida numura vietturis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9B0111-F56B-47D8-BF57-0FE53357C7CA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graphicFrame>
        <p:nvGraphicFramePr>
          <p:cNvPr id="3" name="Tab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63246"/>
              </p:ext>
            </p:extLst>
          </p:nvPr>
        </p:nvGraphicFramePr>
        <p:xfrm>
          <a:off x="104775" y="444138"/>
          <a:ext cx="8926013" cy="6277938"/>
        </p:xfrm>
        <a:graphic>
          <a:graphicData uri="http://schemas.openxmlformats.org/drawingml/2006/table">
            <a:tbl>
              <a:tblPr/>
              <a:tblGrid>
                <a:gridCol w="72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70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Kods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Pasākums/aktivitāte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Sabiedriskais finansējums, EUR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Attiecināmo izmaksu summas, EUR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Intensitāte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M16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Sadarbība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19 663 034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2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M16.1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Atbalsts EIP lauksaimniecības ražīguma un ilgtspējas darba grupas projektu īstenošanai - </a:t>
                      </a: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nozares attīstībai ar uzsvaru uz inovāciju 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6 685 500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līdz 500 000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54063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lv-LV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3821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ja rezultāts ir </a:t>
                      </a:r>
                      <a:r>
                        <a:rPr kumimoji="0" lang="lv-LV" altLang="lv-LV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ārpus</a:t>
                      </a: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Līguma </a:t>
                      </a: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 Eiropas Savienības darbību 1.pielikuma: </a:t>
                      </a:r>
                    </a:p>
                    <a:p>
                      <a:pPr marL="754063" marR="0" lvl="1" indent="-285750" algn="just" defTabSz="93821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50 %</a:t>
                      </a: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no attiecināmajām izmaksām rūpniecisko pētījumu gadījumā</a:t>
                      </a:r>
                    </a:p>
                    <a:p>
                      <a:pPr marL="754063" marR="0" lvl="1" indent="-285750" algn="l" defTabSz="93821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no attiecināmajām izmaksām eksperimentālās izstrādes gadījumā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4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M16.2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Atbalsts jaunu produktu, metožu, procesu un tehnoloģiju izstrādei – </a:t>
                      </a: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sadarbība attīstībai uzņēmuma līmenī</a:t>
                      </a:r>
                      <a:endParaRPr kumimoji="0" lang="en-US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11 600 000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Līdz 300 000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54063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3821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  ja rezultāts ir </a:t>
                      </a:r>
                      <a:r>
                        <a:rPr kumimoji="0" lang="lv-LV" altLang="lv-LV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ārpus</a:t>
                      </a: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Līguma </a:t>
                      </a: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par Eiropas Savienības darbību 1.pielikuma: </a:t>
                      </a:r>
                    </a:p>
                    <a:p>
                      <a:pPr marL="754063" marR="0" lvl="1" indent="-285750" algn="just" defTabSz="93821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50 %</a:t>
                      </a: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no attiecināmajām izmaksām rūpniecisko pētījumu gadījumā</a:t>
                      </a:r>
                    </a:p>
                    <a:p>
                      <a:pPr marL="754063" marR="0" lvl="1" indent="-285750" algn="l" defTabSz="93821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lv-LV" alt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r>
                        <a:rPr kumimoji="0" lang="lv-LV" altLang="lv-LV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no attiecināmajām izmaksām eksperimentālās izstrādes gadījumā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6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M16.3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Lauku tūrisma attīstības veicināšana - </a:t>
                      </a: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sadarbojas mazie tūrisma pakalpojumu sniedzēji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1 377 543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līdz 200 000 </a:t>
                      </a:r>
                    </a:p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lv-LV" altLang="lv-LV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kumimoji="0" lang="lv-LV" altLang="lv-LV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lv-LV" altLang="lv-LV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minimis</a:t>
                      </a:r>
                      <a:r>
                        <a:rPr kumimoji="0" lang="lv-LV" alt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3352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924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496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706813" indent="-49213" defTabSz="9382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382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1448" marR="91448" marT="45719" marB="4571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4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565189" y="164758"/>
            <a:ext cx="7203989" cy="832022"/>
          </a:xfrm>
        </p:spPr>
        <p:txBody>
          <a:bodyPr>
            <a:noAutofit/>
          </a:bodyPr>
          <a:lstStyle/>
          <a:p>
            <a:pPr algn="ctr"/>
            <a:r>
              <a:rPr lang="lv-LV" altLang="lv-LV" sz="2000" dirty="0">
                <a:solidFill>
                  <a:schemeClr val="tx1"/>
                </a:solidFill>
                <a:latin typeface="+mn-lt"/>
              </a:rPr>
              <a:t>Plānotās </a:t>
            </a:r>
            <a:r>
              <a:rPr lang="lv-LV" sz="2000" dirty="0">
                <a:solidFill>
                  <a:schemeClr val="tx1"/>
                </a:solidFill>
                <a:latin typeface="+mn-lt"/>
              </a:rPr>
              <a:t>Latvijas Lauku attīstības </a:t>
            </a:r>
            <a:r>
              <a:rPr lang="lv-LV" sz="2000" dirty="0" smtClean="0">
                <a:solidFill>
                  <a:schemeClr val="tx1"/>
                </a:solidFill>
                <a:latin typeface="+mn-lt"/>
              </a:rPr>
              <a:t>programmas </a:t>
            </a:r>
            <a:br>
              <a:rPr lang="lv-LV" sz="2000" dirty="0" smtClean="0">
                <a:solidFill>
                  <a:schemeClr val="tx1"/>
                </a:solidFill>
                <a:latin typeface="+mn-lt"/>
              </a:rPr>
            </a:br>
            <a:r>
              <a:rPr lang="lv-LV" sz="2000" dirty="0" smtClean="0">
                <a:solidFill>
                  <a:schemeClr val="tx1"/>
                </a:solidFill>
                <a:latin typeface="+mn-lt"/>
              </a:rPr>
              <a:t>2014</a:t>
            </a:r>
            <a:r>
              <a:rPr lang="lv-LV" sz="2000" dirty="0">
                <a:solidFill>
                  <a:schemeClr val="tx1"/>
                </a:solidFill>
                <a:latin typeface="+mn-lt"/>
              </a:rPr>
              <a:t>.-</a:t>
            </a:r>
            <a:r>
              <a:rPr lang="lv-LV" sz="2000" dirty="0" smtClean="0">
                <a:solidFill>
                  <a:schemeClr val="tx1"/>
                </a:solidFill>
                <a:latin typeface="+mn-lt"/>
              </a:rPr>
              <a:t>2020.gadam</a:t>
            </a:r>
            <a:r>
              <a:rPr lang="lv-LV" altLang="lv-LV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lv-LV" altLang="lv-LV" sz="2000" dirty="0">
                <a:solidFill>
                  <a:schemeClr val="tx1"/>
                </a:solidFill>
                <a:latin typeface="+mn-lt"/>
              </a:rPr>
              <a:t>pasākumu kārtas</a:t>
            </a:r>
            <a:r>
              <a:rPr lang="lv-LV" altLang="lv-LV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lv-LV" altLang="lv-LV" sz="2400" dirty="0">
                <a:solidFill>
                  <a:schemeClr val="tx1"/>
                </a:solidFill>
                <a:latin typeface="+mn-lt"/>
              </a:rPr>
            </a:br>
            <a:r>
              <a:rPr lang="lv-LV" altLang="lv-LV" sz="2400" u="sng" dirty="0" smtClean="0">
                <a:solidFill>
                  <a:schemeClr val="tx1"/>
                </a:solidFill>
                <a:latin typeface="+mn-lt"/>
              </a:rPr>
              <a:t>2017.gadā</a:t>
            </a:r>
            <a:endParaRPr lang="lv-LV" sz="2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Satura vietturis 5"/>
          <p:cNvGraphicFramePr>
            <a:graphicFrameLocks noGrp="1"/>
          </p:cNvGraphicFramePr>
          <p:nvPr>
            <p:ph idx="1"/>
            <p:extLst/>
          </p:nvPr>
        </p:nvGraphicFramePr>
        <p:xfrm>
          <a:off x="490152" y="1194487"/>
          <a:ext cx="8155458" cy="5509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 err="1">
                          <a:effectLst/>
                          <a:latin typeface="+mn-lt"/>
                        </a:rPr>
                        <a:t>Nr.p.k</a:t>
                      </a:r>
                      <a:r>
                        <a:rPr lang="lv-LV" sz="1050" dirty="0">
                          <a:effectLst/>
                          <a:latin typeface="+mn-lt"/>
                        </a:rPr>
                        <a:t>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  <a:latin typeface="+mn-lt"/>
                        </a:rPr>
                        <a:t>Pasākums</a:t>
                      </a:r>
                      <a:endParaRPr lang="lv-LV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  <a:latin typeface="+mn-lt"/>
                        </a:rPr>
                        <a:t>Izsludināšana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>
                          <a:effectLst/>
                          <a:latin typeface="+mn-lt"/>
                        </a:rPr>
                        <a:t>Pieņemšana</a:t>
                      </a:r>
                      <a:endParaRPr lang="lv-LV" sz="10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2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M01 Zināšanu pārnese un informācijas pasākumi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>
                          <a:effectLst/>
                          <a:latin typeface="+mn-lt"/>
                        </a:rPr>
                        <a:t> 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6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 1.1. Profesionālās izglītības un prasmju apguves pasākumi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Septembris (iepirkuma izsludināšana)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9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 1.2. Atbalsts demonstrējumu pasākumiem un informācijas pasākumiem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Maijs (iepirkuma izsludināšana)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8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 1.3. Atbalsts saimniecību un mežu apmeklējumiem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Oktobris (iepirkuma izsludināšana)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24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M02 Konsultāciju pakalpojumi, saimniecību pārvaldības</a:t>
                      </a:r>
                      <a:r>
                        <a:rPr lang="lv-LV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 lauku saimniecību atbalsta pasākumi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 smtClean="0">
                          <a:effectLst/>
                          <a:latin typeface="+mn-lt"/>
                        </a:rPr>
                        <a:t>Nav plānots</a:t>
                      </a:r>
                      <a:endParaRPr lang="lv-LV" sz="12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58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M04 Ieguldījumi materiālajos aktīvos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Oktobris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Novembris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11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M05 Dabas katastrofās un katastrofālos notikumos cietušā lauksaimniecības ražošanas potenciāla atjaunošana un piemērotu profilaktisko pasākumu ieviešana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+mn-lt"/>
                        </a:rPr>
                        <a:t>Janvāris</a:t>
                      </a:r>
                      <a:endParaRPr lang="lv-LV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+mn-lt"/>
                        </a:rPr>
                        <a:t>Februāris</a:t>
                      </a:r>
                      <a:endParaRPr lang="lv-LV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 6.1 Atbalsts jaunajiem lauksaimniekiem uzņēmējdarbības uzsākšanai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Nav plānots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4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 6.3 Atbalsts uzņēmējdarbības uzsākšanai, attīstot mazās lauku saimniecības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Maijs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Jūnijs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4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 6.4 Atbalsts ieguldījumiem ar lauksaimniecību nesaistītu darbību radīšanā un attīstīšanā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Marts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Aprīlis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56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M07 Pamatpakalpojumi un ciematu atjaunošana lauku apvidos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Līdz 2019.gada 1.decembrim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3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M08 Ieguldījumi meža platību paplašināšanā un mežu dzīvotspējas uzlabošanā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+mn-lt"/>
                        </a:rPr>
                        <a:t>Decembris</a:t>
                      </a:r>
                      <a:endParaRPr lang="lv-LV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2018. gada janvāris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M09 Ražotāju grupu un organizāciju izveide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Jūlijs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Augusts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58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M10-13 (ha maksājumi)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+mn-lt"/>
                        </a:rPr>
                        <a:t>Maijs</a:t>
                      </a:r>
                      <a:endParaRPr lang="lv-LV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Jūnijs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88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M16 Sadarbība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1.pusgads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32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M17 Ražas, dzīvnieku un augu apdrošināšanas prēmija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Līdz 2019.gada 1.decembrim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60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M19 LEADER SVVA stratēģijas projekti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VRG sludina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949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ClrTx/>
                        <a:buFontTx/>
                        <a:buNone/>
                      </a:pPr>
                      <a:r>
                        <a:rPr lang="lv-LV" sz="105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M 19.3 </a:t>
                      </a:r>
                      <a:r>
                        <a:rPr lang="lv-LV" sz="1200" dirty="0" err="1">
                          <a:effectLst/>
                          <a:latin typeface="+mn-lt"/>
                        </a:rPr>
                        <a:t>Starpteritoriālā</a:t>
                      </a:r>
                      <a:r>
                        <a:rPr lang="lv-LV" sz="1200" dirty="0">
                          <a:effectLst/>
                          <a:latin typeface="+mn-lt"/>
                        </a:rPr>
                        <a:t> un starpvalstu sadarbība</a:t>
                      </a:r>
                      <a:endParaRPr lang="lv-LV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+mn-lt"/>
                        </a:rPr>
                        <a:t>Marts</a:t>
                      </a:r>
                      <a:endParaRPr lang="lv-LV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+mn-lt"/>
                        </a:rPr>
                        <a:t>Aprīlis </a:t>
                      </a:r>
                      <a:endParaRPr lang="lv-LV" sz="1200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5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lv-LV" sz="1050" dirty="0">
                          <a:effectLst/>
                          <a:latin typeface="+mn-lt"/>
                        </a:rPr>
                        <a:t>nepārtrauktā kārta)</a:t>
                      </a:r>
                      <a:endParaRPr lang="lv-LV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45" marR="36145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10714" y="240957"/>
            <a:ext cx="6096000" cy="1036642"/>
          </a:xfrm>
        </p:spPr>
        <p:txBody>
          <a:bodyPr>
            <a:noAutofit/>
          </a:bodyPr>
          <a:lstStyle/>
          <a:p>
            <a:pPr algn="ctr"/>
            <a:r>
              <a:rPr lang="lv-LV" sz="3200" dirty="0" smtClean="0">
                <a:solidFill>
                  <a:schemeClr val="tx1"/>
                </a:solidFill>
                <a:latin typeface="+mn-lt"/>
              </a:rPr>
              <a:t>Bioloģiskā lauksaimniecība </a:t>
            </a:r>
            <a:br>
              <a:rPr lang="lv-LV" sz="3200" dirty="0" smtClean="0">
                <a:solidFill>
                  <a:schemeClr val="tx1"/>
                </a:solidFill>
                <a:latin typeface="+mn-lt"/>
              </a:rPr>
            </a:br>
            <a:r>
              <a:rPr lang="lv-LV" sz="3200" u="sng" dirty="0" smtClean="0">
                <a:solidFill>
                  <a:schemeClr val="tx1"/>
                </a:solidFill>
                <a:latin typeface="+mn-lt"/>
              </a:rPr>
              <a:t>no 2017.gada</a:t>
            </a:r>
            <a:endParaRPr lang="lv-LV" sz="32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74213" y="1484784"/>
            <a:ext cx="8119241" cy="526397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2000" dirty="0" smtClean="0">
                <a:latin typeface="+mn-lt"/>
              </a:rPr>
              <a:t>jaunas </a:t>
            </a:r>
            <a:r>
              <a:rPr lang="lv-LV" sz="2000" dirty="0">
                <a:latin typeface="+mn-lt"/>
              </a:rPr>
              <a:t>saistības sākot ar 2017.gadu </a:t>
            </a:r>
            <a:r>
              <a:rPr lang="lv-LV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netiek uzņemtas</a:t>
            </a:r>
            <a:r>
              <a:rPr lang="lv-LV" sz="2000" dirty="0">
                <a:latin typeface="+mn-lt"/>
              </a:rPr>
              <a:t>, izņemot dārzeņu, kartupeļu un ilggadīgo stādījumu </a:t>
            </a:r>
            <a:r>
              <a:rPr lang="lv-LV" sz="2000" dirty="0" smtClean="0">
                <a:latin typeface="+mn-lt"/>
              </a:rPr>
              <a:t>platībām; </a:t>
            </a:r>
            <a:endParaRPr lang="lv-LV" sz="2000" dirty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2000" dirty="0" smtClean="0">
                <a:latin typeface="+mn-lt"/>
              </a:rPr>
              <a:t>esošās atbalsta maksājumu likmes, izņemot garšaugiem (mehanizēti novācamiem) laukaugu likme no 399 EUR/ha uz 117 EUR/ha;</a:t>
            </a:r>
            <a:endParaRPr lang="lv-LV" sz="2000" dirty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2000" b="1" dirty="0" smtClean="0">
                <a:solidFill>
                  <a:srgbClr val="C00000"/>
                </a:solidFill>
                <a:latin typeface="+mn-lt"/>
              </a:rPr>
              <a:t>Ierobežojumi</a:t>
            </a:r>
            <a:r>
              <a:rPr lang="lv-LV" sz="2000" dirty="0" smtClean="0">
                <a:latin typeface="+mn-lt"/>
              </a:rPr>
              <a:t> - papuves </a:t>
            </a:r>
            <a:r>
              <a:rPr lang="lv-LV" sz="2000" dirty="0">
                <a:latin typeface="+mn-lt"/>
              </a:rPr>
              <a:t>tikai 25%, savvaļas tējas </a:t>
            </a:r>
            <a:r>
              <a:rPr lang="lv-LV" sz="2000" dirty="0" smtClean="0">
                <a:latin typeface="+mn-lt"/>
              </a:rPr>
              <a:t>- 50ha;</a:t>
            </a:r>
            <a:endParaRPr lang="lv-LV" sz="2000" dirty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2000" dirty="0" smtClean="0">
                <a:latin typeface="+mn-lt"/>
              </a:rPr>
              <a:t>maksājums ir par 5 gadu saistībām bez pagarināšanas iespējas;</a:t>
            </a:r>
            <a:endParaRPr lang="lv-LV" sz="2000" dirty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2000" b="1" dirty="0" smtClean="0">
                <a:latin typeface="+mn-lt"/>
              </a:rPr>
              <a:t>ieņēmumu </a:t>
            </a:r>
            <a:r>
              <a:rPr lang="lv-LV" sz="2000" b="1" dirty="0">
                <a:latin typeface="+mn-lt"/>
              </a:rPr>
              <a:t>nosacījums – 200 EUR/ha pēc pēdējā noslēgtā gada, vai ja nepieciešams ievērtējot arī </a:t>
            </a:r>
            <a:r>
              <a:rPr lang="lv-LV" sz="2000" b="1" dirty="0" smtClean="0">
                <a:latin typeface="+mn-lt"/>
              </a:rPr>
              <a:t>2016.gadu; </a:t>
            </a:r>
            <a:endParaRPr lang="lv-LV" sz="2000" b="1" dirty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lv-LV" sz="2000" b="1" dirty="0" smtClean="0">
                <a:latin typeface="+mn-lt"/>
              </a:rPr>
              <a:t>Par </a:t>
            </a:r>
            <a:r>
              <a:rPr lang="lv-LV" sz="2000" b="1" dirty="0">
                <a:latin typeface="+mn-lt"/>
              </a:rPr>
              <a:t>ieņēmumu </a:t>
            </a:r>
            <a:r>
              <a:rPr lang="lv-LV" sz="2000" b="1" dirty="0" smtClean="0">
                <a:latin typeface="+mn-lt"/>
              </a:rPr>
              <a:t>nosacījuma neizpildi – </a:t>
            </a:r>
            <a:r>
              <a:rPr lang="lv-LV" sz="2000" b="1" dirty="0" smtClean="0">
                <a:solidFill>
                  <a:srgbClr val="FF0000"/>
                </a:solidFill>
                <a:latin typeface="+mn-lt"/>
              </a:rPr>
              <a:t>Pirmo reizi – Brīdinājums, otro reizi – sankcija 10%, ja atkārtoti - līdz 25%.</a:t>
            </a:r>
          </a:p>
        </p:txBody>
      </p:sp>
    </p:spTree>
    <p:extLst>
      <p:ext uri="{BB962C8B-B14F-4D97-AF65-F5344CB8AC3E}">
        <p14:creationId xmlns:p14="http://schemas.microsoft.com/office/powerpoint/2010/main" val="183048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80928"/>
            <a:ext cx="6096000" cy="2255912"/>
          </a:xfrm>
        </p:spPr>
        <p:txBody>
          <a:bodyPr>
            <a:normAutofit/>
          </a:bodyPr>
          <a:lstStyle/>
          <a:p>
            <a:pPr algn="ctr"/>
            <a:r>
              <a:rPr lang="lv-LV" sz="4600" dirty="0">
                <a:latin typeface="+mn-lt"/>
                <a:ea typeface="+mj-ea"/>
                <a:cs typeface="+mj-cs"/>
              </a:rPr>
              <a:t>KLP </a:t>
            </a:r>
            <a:r>
              <a:rPr lang="lv-LV" sz="4600" dirty="0" smtClean="0">
                <a:latin typeface="+mn-lt"/>
                <a:ea typeface="+mj-ea"/>
                <a:cs typeface="+mj-cs"/>
              </a:rPr>
              <a:t>NĀKOTNE</a:t>
            </a:r>
            <a:r>
              <a:rPr lang="lv-LV" sz="4400" dirty="0"/>
              <a:t/>
            </a:r>
            <a:br>
              <a:rPr lang="lv-LV" sz="4400" dirty="0"/>
            </a:br>
            <a:endParaRPr lang="lv-LV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1709262" y="170628"/>
            <a:ext cx="6624736" cy="7757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lv-LV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KLP mērķi un izaicinājumi</a:t>
            </a:r>
            <a:endParaRPr lang="en-US" sz="2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>
          <a:xfrm>
            <a:off x="8730042" y="6900664"/>
            <a:ext cx="450776" cy="304800"/>
          </a:xfrm>
        </p:spPr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z="1600" smtClean="0"/>
              <a:pPr>
                <a:defRPr/>
              </a:pPr>
              <a:t>27</a:t>
            </a:fld>
            <a:endParaRPr lang="en-US" altLang="en-US" sz="1600" dirty="0"/>
          </a:p>
        </p:txBody>
      </p:sp>
      <p:sp>
        <p:nvSpPr>
          <p:cNvPr id="16" name="Taisnstūris ar noapaļotiem stūriem 8"/>
          <p:cNvSpPr/>
          <p:nvPr/>
        </p:nvSpPr>
        <p:spPr>
          <a:xfrm>
            <a:off x="450139" y="1196752"/>
            <a:ext cx="2568843" cy="7586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>
                <a:solidFill>
                  <a:schemeClr val="bg1"/>
                </a:solidFill>
              </a:rPr>
              <a:t>KLP </a:t>
            </a:r>
            <a:r>
              <a:rPr lang="lv-LV" b="1" dirty="0" smtClean="0">
                <a:solidFill>
                  <a:schemeClr val="bg1"/>
                </a:solidFill>
              </a:rPr>
              <a:t>MĒRĶI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 smtClean="0">
                <a:solidFill>
                  <a:schemeClr val="bg1"/>
                </a:solidFill>
              </a:rPr>
              <a:t>(Romas Līgums)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17" name="Taisnstūris ar noapaļotiem stūriem 9"/>
          <p:cNvSpPr/>
          <p:nvPr/>
        </p:nvSpPr>
        <p:spPr>
          <a:xfrm>
            <a:off x="390782" y="2069306"/>
            <a:ext cx="2664296" cy="7073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lv-LV" sz="1600" dirty="0" smtClean="0">
                <a:solidFill>
                  <a:schemeClr val="dk1"/>
                </a:solidFill>
              </a:rPr>
              <a:t>Celt </a:t>
            </a:r>
            <a:r>
              <a:rPr lang="lv-LV" sz="1600" dirty="0">
                <a:solidFill>
                  <a:schemeClr val="dk1"/>
                </a:solidFill>
              </a:rPr>
              <a:t>lauksaimniecības </a:t>
            </a:r>
            <a:r>
              <a:rPr lang="lv-LV" sz="1600" b="1" dirty="0" smtClean="0">
                <a:solidFill>
                  <a:schemeClr val="dk1"/>
                </a:solidFill>
              </a:rPr>
              <a:t>ražīgumu</a:t>
            </a:r>
            <a:endParaRPr lang="lv-LV" sz="1600" b="1" dirty="0"/>
          </a:p>
        </p:txBody>
      </p:sp>
      <p:sp>
        <p:nvSpPr>
          <p:cNvPr id="18" name="Taisnstūris ar noapaļotiem stūriem 10"/>
          <p:cNvSpPr/>
          <p:nvPr/>
        </p:nvSpPr>
        <p:spPr>
          <a:xfrm>
            <a:off x="377114" y="2901395"/>
            <a:ext cx="2664296" cy="8969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lv-LV" sz="1600" dirty="0" smtClean="0">
                <a:solidFill>
                  <a:schemeClr val="dk1"/>
                </a:solidFill>
              </a:rPr>
              <a:t>Panākt </a:t>
            </a:r>
            <a:r>
              <a:rPr lang="lv-LV" sz="1600" dirty="0">
                <a:solidFill>
                  <a:schemeClr val="dk1"/>
                </a:solidFill>
              </a:rPr>
              <a:t>pietiekami augstu </a:t>
            </a:r>
            <a:r>
              <a:rPr lang="lv-LV" sz="1600" b="1" dirty="0">
                <a:solidFill>
                  <a:schemeClr val="dk1"/>
                </a:solidFill>
              </a:rPr>
              <a:t>dzīves līmeni </a:t>
            </a:r>
            <a:r>
              <a:rPr lang="lv-LV" sz="1600" dirty="0">
                <a:solidFill>
                  <a:schemeClr val="dk1"/>
                </a:solidFill>
              </a:rPr>
              <a:t>lauku iedzīvotājiem;</a:t>
            </a:r>
            <a:endParaRPr lang="lv-LV" sz="1600" dirty="0"/>
          </a:p>
        </p:txBody>
      </p:sp>
      <p:sp>
        <p:nvSpPr>
          <p:cNvPr id="19" name="Taisnstūris ar noapaļotiem stūriem 11"/>
          <p:cNvSpPr/>
          <p:nvPr/>
        </p:nvSpPr>
        <p:spPr>
          <a:xfrm>
            <a:off x="402412" y="3923159"/>
            <a:ext cx="2664296" cy="5859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b="1" dirty="0">
                <a:solidFill>
                  <a:schemeClr val="tx1"/>
                </a:solidFill>
              </a:rPr>
              <a:t>Stabilizēt tirgus</a:t>
            </a:r>
          </a:p>
        </p:txBody>
      </p:sp>
      <p:sp>
        <p:nvSpPr>
          <p:cNvPr id="20" name="Taisnstūris ar noapaļotiem stūriem 12"/>
          <p:cNvSpPr/>
          <p:nvPr/>
        </p:nvSpPr>
        <p:spPr>
          <a:xfrm>
            <a:off x="402412" y="4681394"/>
            <a:ext cx="2664296" cy="8969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solidFill>
                  <a:schemeClr val="tx1"/>
                </a:solidFill>
              </a:rPr>
              <a:t>Nodrošināt piedāvāto </a:t>
            </a:r>
            <a:r>
              <a:rPr lang="lv-LV" sz="1600" b="1" dirty="0">
                <a:solidFill>
                  <a:schemeClr val="tx1"/>
                </a:solidFill>
              </a:rPr>
              <a:t>produktu pieejamību tirgū</a:t>
            </a:r>
          </a:p>
        </p:txBody>
      </p:sp>
      <p:sp>
        <p:nvSpPr>
          <p:cNvPr id="21" name="Taisnstūris ar noapaļotiem stūriem 13"/>
          <p:cNvSpPr/>
          <p:nvPr/>
        </p:nvSpPr>
        <p:spPr>
          <a:xfrm>
            <a:off x="390782" y="5750655"/>
            <a:ext cx="2664296" cy="8969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dirty="0">
                <a:solidFill>
                  <a:schemeClr val="tx1"/>
                </a:solidFill>
              </a:rPr>
              <a:t>Panākt, ka patērētāji piedāvātos produktus saņem par </a:t>
            </a:r>
            <a:r>
              <a:rPr lang="lv-LV" sz="1600" b="1" dirty="0">
                <a:solidFill>
                  <a:schemeClr val="tx1"/>
                </a:solidFill>
              </a:rPr>
              <a:t>samērīgām cenām</a:t>
            </a:r>
          </a:p>
        </p:txBody>
      </p:sp>
      <p:sp>
        <p:nvSpPr>
          <p:cNvPr id="22" name="Taisnstūris ar noapaļotiem stūriem 8"/>
          <p:cNvSpPr/>
          <p:nvPr/>
        </p:nvSpPr>
        <p:spPr>
          <a:xfrm>
            <a:off x="3400352" y="1196752"/>
            <a:ext cx="2568843" cy="7586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lv-LV" b="1" dirty="0" smtClean="0"/>
              <a:t>KLP MĒRĶI</a:t>
            </a:r>
          </a:p>
          <a:p>
            <a:pPr algn="ctr"/>
            <a:r>
              <a:rPr lang="lv-LV" b="1" dirty="0" smtClean="0"/>
              <a:t>2014 – 2020.gadam</a:t>
            </a:r>
            <a:endParaRPr lang="lv-LV" b="1" dirty="0"/>
          </a:p>
        </p:txBody>
      </p:sp>
      <p:sp>
        <p:nvSpPr>
          <p:cNvPr id="23" name="Taisnstūris ar noapaļotiem stūriem 9"/>
          <p:cNvSpPr/>
          <p:nvPr/>
        </p:nvSpPr>
        <p:spPr>
          <a:xfrm>
            <a:off x="3327327" y="2133377"/>
            <a:ext cx="2664296" cy="8969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lv-LV" sz="1600" dirty="0">
                <a:solidFill>
                  <a:schemeClr val="dk1"/>
                </a:solidFill>
              </a:rPr>
              <a:t>Dzīvotspējīga </a:t>
            </a:r>
            <a:r>
              <a:rPr lang="lv-LV" sz="1600" b="1" dirty="0">
                <a:solidFill>
                  <a:schemeClr val="dk1"/>
                </a:solidFill>
              </a:rPr>
              <a:t>pārtikas</a:t>
            </a:r>
            <a:r>
              <a:rPr lang="lv-LV" sz="1600" dirty="0">
                <a:solidFill>
                  <a:schemeClr val="dk1"/>
                </a:solidFill>
              </a:rPr>
              <a:t> ražošana</a:t>
            </a:r>
          </a:p>
        </p:txBody>
      </p:sp>
      <p:sp>
        <p:nvSpPr>
          <p:cNvPr id="24" name="Taisnstūris ar noapaļotiem stūriem 10"/>
          <p:cNvSpPr/>
          <p:nvPr/>
        </p:nvSpPr>
        <p:spPr>
          <a:xfrm>
            <a:off x="3327327" y="3141440"/>
            <a:ext cx="2664296" cy="9474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lv-LV" sz="1600" dirty="0">
                <a:solidFill>
                  <a:schemeClr val="dk1"/>
                </a:solidFill>
              </a:rPr>
              <a:t>Apkārtējās </a:t>
            </a:r>
            <a:r>
              <a:rPr lang="lv-LV" sz="1600" b="1" dirty="0">
                <a:solidFill>
                  <a:schemeClr val="dk1"/>
                </a:solidFill>
              </a:rPr>
              <a:t>vides</a:t>
            </a:r>
            <a:r>
              <a:rPr lang="lv-LV" sz="1600" dirty="0">
                <a:solidFill>
                  <a:schemeClr val="dk1"/>
                </a:solidFill>
              </a:rPr>
              <a:t> saglabāšana un dabas resursu ilgtspējīga apsaimniekošana</a:t>
            </a:r>
          </a:p>
        </p:txBody>
      </p:sp>
      <p:sp>
        <p:nvSpPr>
          <p:cNvPr id="25" name="Taisnstūris ar noapaļotiem stūriem 11"/>
          <p:cNvSpPr/>
          <p:nvPr/>
        </p:nvSpPr>
        <p:spPr>
          <a:xfrm>
            <a:off x="3327327" y="4149503"/>
            <a:ext cx="2664296" cy="7130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600" b="1" dirty="0" smtClean="0">
                <a:solidFill>
                  <a:schemeClr val="tx1"/>
                </a:solidFill>
              </a:rPr>
              <a:t>Teritoriālais</a:t>
            </a:r>
            <a:r>
              <a:rPr lang="lv-LV" sz="1600" dirty="0" smtClean="0">
                <a:solidFill>
                  <a:schemeClr val="tx1"/>
                </a:solidFill>
              </a:rPr>
              <a:t> līdzsvars</a:t>
            </a:r>
            <a:endParaRPr lang="lv-LV" sz="1600" dirty="0">
              <a:solidFill>
                <a:schemeClr val="tx1"/>
              </a:solidFill>
            </a:endParaRPr>
          </a:p>
        </p:txBody>
      </p:sp>
      <p:sp>
        <p:nvSpPr>
          <p:cNvPr id="28" name="Taisnstūris ar noapaļotiem stūriem 8"/>
          <p:cNvSpPr/>
          <p:nvPr/>
        </p:nvSpPr>
        <p:spPr>
          <a:xfrm>
            <a:off x="6259366" y="1185380"/>
            <a:ext cx="2568843" cy="7586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 smtClean="0">
                <a:solidFill>
                  <a:schemeClr val="bg1"/>
                </a:solidFill>
              </a:rPr>
              <a:t>LV prioritātes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 smtClean="0">
                <a:solidFill>
                  <a:schemeClr val="bg1"/>
                </a:solidFill>
              </a:rPr>
              <a:t>2021-2027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29" name="Taisnstūris ar noapaļotiem stūriem 9"/>
          <p:cNvSpPr/>
          <p:nvPr/>
        </p:nvSpPr>
        <p:spPr>
          <a:xfrm>
            <a:off x="6245368" y="2133377"/>
            <a:ext cx="2664296" cy="5791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/>
            <a:r>
              <a:rPr lang="lv-LV" sz="1600" dirty="0" smtClean="0">
                <a:solidFill>
                  <a:schemeClr val="dk1"/>
                </a:solidFill>
              </a:rPr>
              <a:t>Vienlīdzīgu </a:t>
            </a:r>
            <a:r>
              <a:rPr lang="lv-LV" sz="1600" dirty="0">
                <a:solidFill>
                  <a:schemeClr val="dk1"/>
                </a:solidFill>
              </a:rPr>
              <a:t>konkurences apstākļu </a:t>
            </a:r>
            <a:r>
              <a:rPr lang="lv-LV" sz="1600" dirty="0" smtClean="0">
                <a:solidFill>
                  <a:schemeClr val="dk1"/>
                </a:solidFill>
              </a:rPr>
              <a:t>nodrošināšana</a:t>
            </a:r>
            <a:endParaRPr lang="lv-LV" sz="1600" dirty="0">
              <a:solidFill>
                <a:schemeClr val="dk1"/>
              </a:solidFill>
            </a:endParaRPr>
          </a:p>
        </p:txBody>
      </p:sp>
      <p:sp>
        <p:nvSpPr>
          <p:cNvPr id="30" name="Taisnstūris ar noapaļotiem stūriem 10"/>
          <p:cNvSpPr/>
          <p:nvPr/>
        </p:nvSpPr>
        <p:spPr>
          <a:xfrm>
            <a:off x="6239769" y="2840689"/>
            <a:ext cx="2664296" cy="4172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/>
            <a:r>
              <a:rPr lang="lv-LV" sz="1600" dirty="0">
                <a:solidFill>
                  <a:schemeClr val="dk1"/>
                </a:solidFill>
              </a:rPr>
              <a:t>KLP </a:t>
            </a:r>
            <a:r>
              <a:rPr lang="lv-LV" sz="1600" dirty="0" smtClean="0">
                <a:solidFill>
                  <a:schemeClr val="dk1"/>
                </a:solidFill>
              </a:rPr>
              <a:t>vienkāršošana</a:t>
            </a:r>
            <a:endParaRPr lang="lv-LV" sz="1600" dirty="0">
              <a:solidFill>
                <a:schemeClr val="dk1"/>
              </a:solidFill>
            </a:endParaRPr>
          </a:p>
        </p:txBody>
      </p:sp>
      <p:sp>
        <p:nvSpPr>
          <p:cNvPr id="31" name="Taisnstūris ar noapaļotiem stūriem 11"/>
          <p:cNvSpPr/>
          <p:nvPr/>
        </p:nvSpPr>
        <p:spPr>
          <a:xfrm>
            <a:off x="6241630" y="3414357"/>
            <a:ext cx="2664296" cy="50880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/>
            <a:r>
              <a:rPr lang="lv-LV" sz="1600" dirty="0" smtClean="0">
                <a:solidFill>
                  <a:schemeClr val="dk1"/>
                </a:solidFill>
              </a:rPr>
              <a:t>Ražotāja </a:t>
            </a:r>
            <a:r>
              <a:rPr lang="lv-LV" sz="1600" dirty="0">
                <a:solidFill>
                  <a:schemeClr val="dk1"/>
                </a:solidFill>
              </a:rPr>
              <a:t>pozīcijas stiprināšana pārtikas </a:t>
            </a:r>
            <a:r>
              <a:rPr lang="lv-LV" sz="1600" dirty="0" smtClean="0">
                <a:solidFill>
                  <a:schemeClr val="dk1"/>
                </a:solidFill>
              </a:rPr>
              <a:t>ķēdē</a:t>
            </a:r>
            <a:endParaRPr lang="lv-LV" sz="1600" dirty="0">
              <a:solidFill>
                <a:schemeClr val="dk1"/>
              </a:solidFill>
            </a:endParaRPr>
          </a:p>
        </p:txBody>
      </p:sp>
      <p:sp>
        <p:nvSpPr>
          <p:cNvPr id="32" name="Taisnstūris ar noapaļotiem stūriem 12"/>
          <p:cNvSpPr/>
          <p:nvPr/>
        </p:nvSpPr>
        <p:spPr>
          <a:xfrm>
            <a:off x="6252242" y="4088910"/>
            <a:ext cx="2636165" cy="5098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/>
            <a:r>
              <a:rPr lang="lv-LV" sz="1600" dirty="0" smtClean="0">
                <a:solidFill>
                  <a:schemeClr val="dk1"/>
                </a:solidFill>
              </a:rPr>
              <a:t>Valsts </a:t>
            </a:r>
            <a:r>
              <a:rPr lang="lv-LV" sz="1600" dirty="0">
                <a:solidFill>
                  <a:schemeClr val="dk1"/>
                </a:solidFill>
              </a:rPr>
              <a:t>specifika ( lielums, </a:t>
            </a:r>
            <a:r>
              <a:rPr lang="lv-LV" sz="1600" dirty="0" smtClean="0">
                <a:solidFill>
                  <a:schemeClr val="dk1"/>
                </a:solidFill>
              </a:rPr>
              <a:t>ģeogrāfiskais </a:t>
            </a:r>
            <a:r>
              <a:rPr lang="lv-LV" sz="1600" dirty="0">
                <a:solidFill>
                  <a:schemeClr val="dk1"/>
                </a:solidFill>
              </a:rPr>
              <a:t>novietojums</a:t>
            </a:r>
            <a:r>
              <a:rPr lang="lv-LV" sz="1600" dirty="0" smtClean="0">
                <a:solidFill>
                  <a:schemeClr val="dk1"/>
                </a:solidFill>
              </a:rPr>
              <a:t>)</a:t>
            </a:r>
            <a:endParaRPr lang="lv-LV" sz="1600" dirty="0">
              <a:solidFill>
                <a:schemeClr val="dk1"/>
              </a:solidFill>
            </a:endParaRPr>
          </a:p>
        </p:txBody>
      </p:sp>
      <p:sp>
        <p:nvSpPr>
          <p:cNvPr id="33" name="Taisnstūris ar noapaļotiem stūriem 13"/>
          <p:cNvSpPr/>
          <p:nvPr/>
        </p:nvSpPr>
        <p:spPr>
          <a:xfrm>
            <a:off x="6271786" y="4735383"/>
            <a:ext cx="2664296" cy="4938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/>
            <a:r>
              <a:rPr lang="lv-LV" sz="1600" dirty="0">
                <a:solidFill>
                  <a:schemeClr val="dk1"/>
                </a:solidFill>
              </a:rPr>
              <a:t>Ņ</a:t>
            </a:r>
            <a:r>
              <a:rPr lang="lv-LV" sz="1600" dirty="0" smtClean="0">
                <a:solidFill>
                  <a:schemeClr val="dk1"/>
                </a:solidFill>
              </a:rPr>
              <a:t>emt </a:t>
            </a:r>
            <a:r>
              <a:rPr lang="lv-LV" sz="1600" dirty="0">
                <a:solidFill>
                  <a:schemeClr val="dk1"/>
                </a:solidFill>
              </a:rPr>
              <a:t>vērā maza mēroga </a:t>
            </a:r>
            <a:r>
              <a:rPr lang="lv-LV" sz="1600" dirty="0" smtClean="0">
                <a:solidFill>
                  <a:schemeClr val="dk1"/>
                </a:solidFill>
              </a:rPr>
              <a:t>ekonomikas</a:t>
            </a:r>
            <a:endParaRPr lang="lv-LV" sz="1600" dirty="0">
              <a:solidFill>
                <a:schemeClr val="dk1"/>
              </a:solidFill>
            </a:endParaRPr>
          </a:p>
        </p:txBody>
      </p:sp>
      <p:sp>
        <p:nvSpPr>
          <p:cNvPr id="40" name="Taisnstūris ar noapaļotiem stūriem 13"/>
          <p:cNvSpPr/>
          <p:nvPr/>
        </p:nvSpPr>
        <p:spPr>
          <a:xfrm>
            <a:off x="6291134" y="5400633"/>
            <a:ext cx="2664296" cy="7350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/>
            <a:r>
              <a:rPr lang="lv-LV" sz="1600" dirty="0" smtClean="0">
                <a:solidFill>
                  <a:schemeClr val="dk1"/>
                </a:solidFill>
              </a:rPr>
              <a:t>Lauksaimniecības </a:t>
            </a:r>
            <a:r>
              <a:rPr lang="lv-LV" sz="1600" dirty="0">
                <a:solidFill>
                  <a:schemeClr val="dk1"/>
                </a:solidFill>
              </a:rPr>
              <a:t>risku mazināšana (cenu svārstības, </a:t>
            </a:r>
            <a:r>
              <a:rPr lang="lv-LV" sz="1600" dirty="0" smtClean="0">
                <a:solidFill>
                  <a:schemeClr val="dk1"/>
                </a:solidFill>
              </a:rPr>
              <a:t>klimats</a:t>
            </a:r>
            <a:r>
              <a:rPr lang="lv-LV" sz="1600" dirty="0">
                <a:solidFill>
                  <a:schemeClr val="dk1"/>
                </a:solidFill>
              </a:rPr>
              <a:t>, </a:t>
            </a:r>
            <a:r>
              <a:rPr lang="lv-LV" sz="1600" dirty="0" smtClean="0">
                <a:solidFill>
                  <a:schemeClr val="dk1"/>
                </a:solidFill>
              </a:rPr>
              <a:t>slimības..)</a:t>
            </a:r>
            <a:endParaRPr lang="lv-LV" sz="1600" dirty="0">
              <a:solidFill>
                <a:schemeClr val="dk1"/>
              </a:solidFill>
            </a:endParaRPr>
          </a:p>
        </p:txBody>
      </p:sp>
      <p:sp>
        <p:nvSpPr>
          <p:cNvPr id="41" name="Taisnstūris ar noapaļotiem stūriem 13"/>
          <p:cNvSpPr/>
          <p:nvPr/>
        </p:nvSpPr>
        <p:spPr>
          <a:xfrm>
            <a:off x="6271786" y="6230941"/>
            <a:ext cx="2664296" cy="5949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lv-LV" sz="1600" dirty="0" smtClean="0">
                <a:solidFill>
                  <a:schemeClr val="dk1"/>
                </a:solidFill>
              </a:rPr>
              <a:t>Saskanīgums </a:t>
            </a:r>
            <a:r>
              <a:rPr lang="lv-LV" sz="1600" dirty="0">
                <a:solidFill>
                  <a:schemeClr val="dk1"/>
                </a:solidFill>
              </a:rPr>
              <a:t>arī ar citām nozaru </a:t>
            </a:r>
          </a:p>
        </p:txBody>
      </p:sp>
    </p:spTree>
    <p:extLst>
      <p:ext uri="{BB962C8B-B14F-4D97-AF65-F5344CB8AC3E}">
        <p14:creationId xmlns:p14="http://schemas.microsoft.com/office/powerpoint/2010/main" val="35517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430088" cy="304800"/>
          </a:xfrm>
        </p:spPr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Virsraksts 1"/>
          <p:cNvSpPr txBox="1">
            <a:spLocks/>
          </p:cNvSpPr>
          <p:nvPr/>
        </p:nvSpPr>
        <p:spPr>
          <a:xfrm>
            <a:off x="1763688" y="285121"/>
            <a:ext cx="6624736" cy="894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Vidējais </a:t>
            </a:r>
            <a:r>
              <a:rPr lang="lv-LV" sz="2400" b="1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TM</a:t>
            </a:r>
            <a:r>
              <a:rPr lang="lv-LV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atbalsta </a:t>
            </a:r>
            <a:r>
              <a:rPr lang="lv-LV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līmenis 2016. un 2020. </a:t>
            </a:r>
            <a:br>
              <a:rPr lang="lv-LV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(uz 2014</a:t>
            </a:r>
            <a:r>
              <a:rPr lang="lv-LV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lv-LV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g. TM apstiprinātājiem hektāriem)</a:t>
            </a:r>
            <a:endParaRPr lang="en-US" sz="2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418" y="13646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2020.gadā 66 % no ES vidējā</a:t>
            </a:r>
            <a:endParaRPr lang="lv-LV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781905"/>
              </p:ext>
            </p:extLst>
          </p:nvPr>
        </p:nvGraphicFramePr>
        <p:xfrm>
          <a:off x="313184" y="1886302"/>
          <a:ext cx="8075240" cy="447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8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502096" cy="304800"/>
          </a:xfrm>
        </p:spPr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6" name="TextBox 2"/>
          <p:cNvSpPr txBox="1">
            <a:spLocks/>
          </p:cNvSpPr>
          <p:nvPr/>
        </p:nvSpPr>
        <p:spPr>
          <a:xfrm>
            <a:off x="1331640" y="1124744"/>
            <a:ext cx="6779096" cy="114300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lv-LV" sz="2400" b="1" dirty="0"/>
          </a:p>
        </p:txBody>
      </p:sp>
      <p:sp>
        <p:nvSpPr>
          <p:cNvPr id="11" name="Virsraksts 1"/>
          <p:cNvSpPr txBox="1">
            <a:spLocks/>
          </p:cNvSpPr>
          <p:nvPr/>
        </p:nvSpPr>
        <p:spPr>
          <a:xfrm>
            <a:off x="1835696" y="308177"/>
            <a:ext cx="6624736" cy="775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Provizoriskais laika grafiks</a:t>
            </a:r>
            <a:endParaRPr lang="lv-LV" sz="2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atura vietturis 6"/>
          <p:cNvSpPr txBox="1">
            <a:spLocks/>
          </p:cNvSpPr>
          <p:nvPr/>
        </p:nvSpPr>
        <p:spPr>
          <a:xfrm>
            <a:off x="683568" y="1484784"/>
            <a:ext cx="7499176" cy="45979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400" b="1" u="sng" dirty="0" smtClean="0"/>
              <a:t>2017.gada sākumā </a:t>
            </a:r>
            <a:r>
              <a:rPr lang="lv-LV" sz="2400" b="1" dirty="0" smtClean="0"/>
              <a:t>sabiedriskā apspriešana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lv-LV" sz="2400" dirty="0"/>
              <a:t>P</a:t>
            </a:r>
            <a:r>
              <a:rPr lang="lv-LV" sz="2400" dirty="0" smtClean="0"/>
              <a:t>ar KLP nākotni </a:t>
            </a:r>
            <a:r>
              <a:rPr lang="lv-LV" sz="2400" dirty="0"/>
              <a:t>pēc </a:t>
            </a:r>
            <a:r>
              <a:rPr lang="lv-LV" sz="2400" dirty="0" smtClean="0"/>
              <a:t>2020.gada un jaunajiem izaicinājumiem;</a:t>
            </a:r>
          </a:p>
          <a:p>
            <a:pPr marL="0" indent="0">
              <a:buClr>
                <a:schemeClr val="accent1"/>
              </a:buClr>
              <a:buNone/>
            </a:pPr>
            <a:endParaRPr lang="lv-LV" sz="24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400" b="1" u="sng" dirty="0" smtClean="0"/>
              <a:t>2017.gada </a:t>
            </a:r>
            <a:r>
              <a:rPr lang="lv-LV" sz="2400" b="1" u="sng" dirty="0"/>
              <a:t>beigās </a:t>
            </a:r>
            <a:r>
              <a:rPr lang="lv-LV" sz="2400" b="1" dirty="0" smtClean="0"/>
              <a:t>KLP vidusposma pārskatīšana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lv-LV" sz="2400" dirty="0" smtClean="0"/>
              <a:t>Plānots KLP izvērtējums ar iespējamiem piedāvātiem nākotnes politikas scenārijiem;</a:t>
            </a:r>
          </a:p>
          <a:p>
            <a:pPr marL="0" indent="0">
              <a:buClr>
                <a:schemeClr val="accent1"/>
              </a:buClr>
              <a:buNone/>
            </a:pPr>
            <a:endParaRPr lang="lv-LV" sz="24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400" b="1" dirty="0" smtClean="0"/>
              <a:t>Vēlākais </a:t>
            </a:r>
            <a:r>
              <a:rPr lang="lv-LV" sz="2400" b="1" dirty="0"/>
              <a:t>līdz </a:t>
            </a:r>
            <a:r>
              <a:rPr lang="lv-LV" sz="2400" b="1" u="sng" dirty="0" smtClean="0"/>
              <a:t>2018.gada </a:t>
            </a:r>
            <a:r>
              <a:rPr lang="lv-LV" sz="2400" b="1" u="sng" dirty="0"/>
              <a:t>1.janvārim </a:t>
            </a:r>
            <a:r>
              <a:rPr lang="lv-LV" sz="2400" b="1" dirty="0"/>
              <a:t>EK </a:t>
            </a:r>
            <a:r>
              <a:rPr lang="lv-LV" sz="2400" b="1" dirty="0" smtClean="0"/>
              <a:t>priekšlikumi:</a:t>
            </a:r>
          </a:p>
          <a:p>
            <a:pPr>
              <a:buClr>
                <a:schemeClr val="accent1"/>
              </a:buClr>
              <a:buFontTx/>
              <a:buChar char="-"/>
            </a:pPr>
            <a:r>
              <a:rPr lang="lv-LV" sz="2400" dirty="0" smtClean="0"/>
              <a:t>par </a:t>
            </a:r>
            <a:r>
              <a:rPr lang="lv-LV" sz="2400" dirty="0"/>
              <a:t>ES daudzgadu finanšu </a:t>
            </a:r>
            <a:r>
              <a:rPr lang="lv-LV" sz="2400" dirty="0" smtClean="0"/>
              <a:t>shēmu;</a:t>
            </a:r>
          </a:p>
          <a:p>
            <a:pPr>
              <a:buClr>
                <a:schemeClr val="accent1"/>
              </a:buClr>
              <a:buFontTx/>
              <a:buChar char="-"/>
            </a:pPr>
            <a:r>
              <a:rPr lang="lv-LV" sz="2400" dirty="0" smtClean="0"/>
              <a:t>tiesību akti par jauno KLP pēc 2020.gadu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720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704856" cy="3024336"/>
          </a:xfrm>
        </p:spPr>
        <p:txBody>
          <a:bodyPr>
            <a:noAutofit/>
          </a:bodyPr>
          <a:lstStyle/>
          <a:p>
            <a:pPr algn="ctr"/>
            <a:r>
              <a:rPr lang="lv-LV" sz="4800" dirty="0">
                <a:latin typeface="+mn-lt"/>
              </a:rPr>
              <a:t>TIEŠO MAKSĀJUMU IZMAIŅAS </a:t>
            </a:r>
            <a:r>
              <a:rPr lang="lv-LV" sz="5400" dirty="0">
                <a:latin typeface="+mn-lt"/>
              </a:rPr>
              <a:t>2017.GADĀ</a:t>
            </a:r>
          </a:p>
        </p:txBody>
      </p:sp>
    </p:spTree>
    <p:extLst>
      <p:ext uri="{BB962C8B-B14F-4D97-AF65-F5344CB8AC3E}">
        <p14:creationId xmlns:p14="http://schemas.microsoft.com/office/powerpoint/2010/main" val="25046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123728" y="548680"/>
            <a:ext cx="6264696" cy="1008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lv-LV" sz="3200" b="1" dirty="0" smtClean="0">
                <a:solidFill>
                  <a:schemeClr val="accent1"/>
                </a:solidFill>
                <a:latin typeface="+mn-lt"/>
              </a:rPr>
              <a:t>1. </a:t>
            </a:r>
            <a:r>
              <a:rPr lang="lv-LV" sz="3200" b="1" dirty="0" smtClean="0">
                <a:latin typeface="+mn-lt"/>
              </a:rPr>
              <a:t>Kādi ir ES lauksaimniecības un lauku apvidu lielākie izaicinājumi?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0"/>
            <a:ext cx="4320480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SABIEDRISKĀ APSPRIEŠANA: LIMBAŽI UN PREIĻI</a:t>
            </a:r>
            <a:endParaRPr lang="lv-LV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41177"/>
            <a:ext cx="7269853" cy="45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988096" y="446863"/>
            <a:ext cx="6698704" cy="1008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lv-LV" sz="2400" b="1" dirty="0" smtClean="0">
                <a:solidFill>
                  <a:schemeClr val="accent1"/>
                </a:solidFill>
              </a:rPr>
              <a:t>2. </a:t>
            </a:r>
            <a:r>
              <a:rPr lang="lv-LV" sz="2400" b="1" dirty="0"/>
              <a:t>Kuri no patlaban spēkā esošajiem KLP politikas instrumentiem ir vispiemērotākie, lai risinātu iepriekš uzskaitītos izaicinājumus?</a:t>
            </a:r>
            <a:endParaRPr lang="lv-LV" sz="2400" dirty="0"/>
          </a:p>
        </p:txBody>
      </p:sp>
      <p:sp>
        <p:nvSpPr>
          <p:cNvPr id="7" name="Rectangle 6"/>
          <p:cNvSpPr/>
          <p:nvPr/>
        </p:nvSpPr>
        <p:spPr>
          <a:xfrm>
            <a:off x="4139952" y="0"/>
            <a:ext cx="4320480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SABIEDRISKĀ APSPRIEŠANA: LIMBAŽI, PREIĻI</a:t>
            </a:r>
            <a:endParaRPr lang="lv-LV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79985"/>
            <a:ext cx="6506859" cy="44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051720" y="384933"/>
            <a:ext cx="6264696" cy="1008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lv-LV" sz="2800" b="1" dirty="0">
                <a:solidFill>
                  <a:schemeClr val="accent1"/>
                </a:solidFill>
              </a:rPr>
              <a:t>3</a:t>
            </a:r>
            <a:r>
              <a:rPr lang="lv-LV" sz="2800" b="1" dirty="0" smtClean="0">
                <a:solidFill>
                  <a:schemeClr val="accent1"/>
                </a:solidFill>
              </a:rPr>
              <a:t>. </a:t>
            </a:r>
            <a:r>
              <a:rPr lang="lv-LV" sz="2800" b="1" dirty="0" smtClean="0"/>
              <a:t>Kādās jomās KLP būtu jāuzlabo ieguldījums lauku apvidos?</a:t>
            </a:r>
            <a:endParaRPr lang="lv-LV" sz="2800" dirty="0"/>
          </a:p>
        </p:txBody>
      </p:sp>
      <p:sp>
        <p:nvSpPr>
          <p:cNvPr id="7" name="Rectangle 6"/>
          <p:cNvSpPr/>
          <p:nvPr/>
        </p:nvSpPr>
        <p:spPr>
          <a:xfrm>
            <a:off x="4139952" y="0"/>
            <a:ext cx="4320480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SABIEDRISKĀ APSPRIEŠANA: LIMBAŽI, PREIĻI</a:t>
            </a:r>
            <a:endParaRPr lang="lv-LV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0808"/>
            <a:ext cx="6639983" cy="43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172D2A-A335-45D1-B5BB-8EEF06FA6A4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051720" y="384933"/>
            <a:ext cx="6264696" cy="10081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r>
              <a:rPr lang="lv-LV" sz="2800" b="1" dirty="0" smtClean="0">
                <a:solidFill>
                  <a:schemeClr val="accent1"/>
                </a:solidFill>
              </a:rPr>
              <a:t>4. </a:t>
            </a:r>
            <a:r>
              <a:rPr lang="lv-LV" sz="2800" b="1" dirty="0"/>
              <a:t>Kādi ir svarīgākie izaicinājumi vides jomā, kas jārisina lauksaimniecībā?</a:t>
            </a:r>
            <a:endParaRPr lang="lv-LV" sz="2800" dirty="0"/>
          </a:p>
        </p:txBody>
      </p:sp>
      <p:sp>
        <p:nvSpPr>
          <p:cNvPr id="7" name="Rectangle 6"/>
          <p:cNvSpPr/>
          <p:nvPr/>
        </p:nvSpPr>
        <p:spPr>
          <a:xfrm>
            <a:off x="4139952" y="0"/>
            <a:ext cx="4320480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SABIEDRISKĀ APSPRIEŠANA: ANKETĒŠANA</a:t>
            </a:r>
            <a:endParaRPr lang="lv-LV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1393045"/>
            <a:ext cx="3024336" cy="307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LIMBAŽI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8024" y="3557383"/>
            <a:ext cx="3024336" cy="307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</a:rPr>
              <a:t>PREIĻI</a:t>
            </a:r>
            <a:endParaRPr lang="lv-LV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4331287" cy="252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912477"/>
            <a:ext cx="4819019" cy="294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320136" cy="2255912"/>
          </a:xfrm>
        </p:spPr>
        <p:txBody>
          <a:bodyPr>
            <a:normAutofit/>
          </a:bodyPr>
          <a:lstStyle/>
          <a:p>
            <a:pPr algn="ctr"/>
            <a:r>
              <a:rPr lang="lv-LV" sz="5400" dirty="0">
                <a:latin typeface="+mn-lt"/>
                <a:ea typeface="+mj-ea"/>
                <a:cs typeface="+mj-cs"/>
              </a:rPr>
              <a:t>Paldies par uzmanību</a:t>
            </a:r>
            <a:r>
              <a:rPr lang="lv-LV" sz="5400" dirty="0">
                <a:solidFill>
                  <a:schemeClr val="bg2"/>
                </a:solidFill>
                <a:latin typeface="+mn-lt"/>
                <a:ea typeface="+mj-ea"/>
                <a:cs typeface="+mj-cs"/>
              </a:rPr>
              <a:t>!</a:t>
            </a:r>
            <a:endParaRPr lang="lv-LV" sz="54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7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1036642"/>
          </a:xfrm>
        </p:spPr>
        <p:txBody>
          <a:bodyPr>
            <a:noAutofit/>
          </a:bodyPr>
          <a:lstStyle/>
          <a:p>
            <a:r>
              <a:rPr lang="lv-LV" sz="3000" dirty="0">
                <a:solidFill>
                  <a:schemeClr val="accent1"/>
                </a:solidFill>
                <a:latin typeface="+mn-lt"/>
              </a:rPr>
              <a:t>1. </a:t>
            </a:r>
            <a:r>
              <a:rPr lang="lv-LV" sz="3000" dirty="0">
                <a:latin typeface="+mn-lt"/>
              </a:rPr>
              <a:t>Tiešo maksājumu provizoriskās atbalsta likmes (€/ha)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374641"/>
            <a:ext cx="7620000" cy="4800600"/>
          </a:xfrm>
        </p:spPr>
        <p:txBody>
          <a:bodyPr>
            <a:normAutofit/>
          </a:bodyPr>
          <a:lstStyle/>
          <a:p>
            <a:pPr marL="457200" indent="-342900">
              <a:buFont typeface="Wingdings" panose="05000000000000000000" pitchFamily="2" charset="2"/>
              <a:buChar char="§"/>
            </a:pPr>
            <a:r>
              <a:rPr lang="lv-LV" sz="2400" dirty="0">
                <a:latin typeface="+mn-lt"/>
              </a:rPr>
              <a:t>Mazo lauksaimnieku shēmas ikgadējais atbalsts – 500 eiro par saimniecību</a:t>
            </a:r>
          </a:p>
          <a:p>
            <a:pPr marL="114300" indent="0">
              <a:buNone/>
            </a:pPr>
            <a:endParaRPr lang="lv-LV" sz="3600" dirty="0">
              <a:latin typeface="+mn-lt"/>
            </a:endParaRPr>
          </a:p>
        </p:txBody>
      </p:sp>
      <p:pic>
        <p:nvPicPr>
          <p:cNvPr id="7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33850"/>
            <a:ext cx="7153923" cy="4051108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451579" y="6169226"/>
            <a:ext cx="7200800" cy="552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i="1" dirty="0" smtClean="0">
                <a:solidFill>
                  <a:schemeClr val="tx1"/>
                </a:solidFill>
              </a:rPr>
              <a:t>* 2015.un </a:t>
            </a:r>
            <a:r>
              <a:rPr lang="lv-LV" i="1" dirty="0">
                <a:solidFill>
                  <a:schemeClr val="tx1"/>
                </a:solidFill>
              </a:rPr>
              <a:t>2016.g. faktiski izmaksātās likmes </a:t>
            </a:r>
            <a:endParaRPr lang="lv-LV" i="1" dirty="0" smtClean="0">
              <a:solidFill>
                <a:schemeClr val="tx1"/>
              </a:solidFill>
            </a:endParaRPr>
          </a:p>
          <a:p>
            <a:r>
              <a:rPr lang="lv-LV" i="1" dirty="0" smtClean="0">
                <a:solidFill>
                  <a:schemeClr val="tx1"/>
                </a:solidFill>
              </a:rPr>
              <a:t>2016</a:t>
            </a:r>
            <a:r>
              <a:rPr lang="lv-LV" i="1" dirty="0">
                <a:solidFill>
                  <a:schemeClr val="tx1"/>
                </a:solidFill>
              </a:rPr>
              <a:t>. – </a:t>
            </a:r>
            <a:r>
              <a:rPr lang="lv-LV" i="1" dirty="0" smtClean="0">
                <a:solidFill>
                  <a:schemeClr val="tx1"/>
                </a:solidFill>
              </a:rPr>
              <a:t>2020.g. provizoriski</a:t>
            </a:r>
            <a:endParaRPr lang="lv-LV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2059" y="116632"/>
            <a:ext cx="6923112" cy="649581"/>
          </a:xfrm>
        </p:spPr>
        <p:txBody>
          <a:bodyPr>
            <a:noAutofit/>
          </a:bodyPr>
          <a:lstStyle/>
          <a:p>
            <a:r>
              <a:rPr lang="lv-LV" sz="2800" dirty="0" smtClean="0">
                <a:solidFill>
                  <a:srgbClr val="92D050"/>
                </a:solidFill>
                <a:latin typeface="+mn-lt"/>
              </a:rPr>
              <a:t>2</a:t>
            </a:r>
            <a:r>
              <a:rPr lang="lv-LV" sz="2800" dirty="0">
                <a:solidFill>
                  <a:srgbClr val="92D050"/>
                </a:solidFill>
                <a:latin typeface="+mn-lt"/>
              </a:rPr>
              <a:t>. </a:t>
            </a:r>
            <a:r>
              <a:rPr lang="lv-LV" sz="2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Brīvprātīgi saistītā atbalsta likmes EUR/vienība</a:t>
            </a:r>
            <a:endParaRPr lang="lv-LV" sz="3000" dirty="0">
              <a:latin typeface="+mn-lt"/>
            </a:endParaRPr>
          </a:p>
        </p:txBody>
      </p:sp>
      <p:graphicFrame>
        <p:nvGraphicFramePr>
          <p:cNvPr id="9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6885"/>
              </p:ext>
            </p:extLst>
          </p:nvPr>
        </p:nvGraphicFramePr>
        <p:xfrm>
          <a:off x="827584" y="1375052"/>
          <a:ext cx="7273056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1112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lv-LV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Slaucamās govis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1600" b="0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lang="en-US" sz="1600" b="0" i="0" u="none" strike="noStrike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1600" b="0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141,72</a:t>
                      </a:r>
                      <a:endParaRPr lang="en-US" sz="1600" b="0" i="0" u="none" strike="noStrike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lv-L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lv-L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lv-LV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Kazu mātes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66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58,95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Liellopi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Aitu mātes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17,75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Cietes kartupeļi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343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lv-LV" sz="1600" noProof="0" dirty="0"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lv-LV" sz="1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Sert</a:t>
                      </a:r>
                      <a:r>
                        <a:rPr lang="lv-LV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stiebrzāļu</a:t>
                      </a:r>
                      <a:r>
                        <a:rPr lang="lv-LV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lv-LV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lopb</a:t>
                      </a:r>
                      <a:r>
                        <a:rPr lang="lv-LV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sēkla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Sēklas kartupeļi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502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505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Sertificēta labības sēkla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 Vasaras rapsis 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80,54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 Augļi un ogas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158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151,79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 Dārzeņi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502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535,80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506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 Proteīnaugi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72,39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 Mieži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36,33</a:t>
                      </a:r>
                      <a:endParaRPr lang="lv-LV" sz="1600" b="0" i="0" u="none" strike="noStrike" noProof="0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lv-LV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60832" y="6561732"/>
            <a:ext cx="7993136" cy="273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i="1" dirty="0" smtClean="0">
                <a:solidFill>
                  <a:schemeClr val="tx1"/>
                </a:solidFill>
              </a:rPr>
              <a:t>* </a:t>
            </a:r>
            <a:r>
              <a:rPr lang="lv-LV" sz="1600" i="1" dirty="0" smtClean="0">
                <a:solidFill>
                  <a:srgbClr val="00B0F0"/>
                </a:solidFill>
              </a:rPr>
              <a:t>2015.un 2016.g. faktiski izmaksātās likmes</a:t>
            </a:r>
            <a:r>
              <a:rPr lang="lv-LV" sz="1600" i="1" dirty="0" smtClean="0">
                <a:solidFill>
                  <a:schemeClr val="tx1"/>
                </a:solidFill>
              </a:rPr>
              <a:t>, 2016. – 2020. provizoriskās atbalsta likmes</a:t>
            </a:r>
            <a:endParaRPr lang="lv-LV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10366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2800" dirty="0">
                <a:solidFill>
                  <a:srgbClr val="92D050"/>
                </a:solidFill>
                <a:latin typeface="+mn-lt"/>
              </a:rPr>
              <a:t>3</a:t>
            </a:r>
            <a:r>
              <a:rPr lang="lv-LV" sz="3200" dirty="0">
                <a:solidFill>
                  <a:srgbClr val="92D050"/>
                </a:solidFill>
                <a:latin typeface="+mn-lt"/>
              </a:rPr>
              <a:t>. </a:t>
            </a:r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Tiešmaksājumu </a:t>
            </a:r>
            <a:r>
              <a:rPr lang="lv-LV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izmaiņas – </a:t>
            </a:r>
            <a:br>
              <a:rPr lang="lv-LV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lv-LV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vienotais iesniegums</a:t>
            </a:r>
            <a:endParaRPr lang="lv-LV" sz="28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1628800"/>
            <a:ext cx="8064896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Vienotais iesniegums elektroniski iesniedzams </a:t>
            </a:r>
            <a:r>
              <a:rPr lang="lv-LV" sz="2400" dirty="0">
                <a:ea typeface="Calibri" panose="020F0502020204030204" pitchFamily="34" charset="0"/>
                <a:cs typeface="Times New Roman" panose="02020603050405020304" pitchFamily="18" charset="0"/>
              </a:rPr>
              <a:t>LAD EPS, izņemot objektīvu apstākļu </a:t>
            </a: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gadījumus;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400" dirty="0">
                <a:ea typeface="Calibri" panose="020F0502020204030204" pitchFamily="34" charset="0"/>
                <a:cs typeface="Times New Roman" panose="02020603050405020304" pitchFamily="18" charset="0"/>
              </a:rPr>
              <a:t>Vienotajā iesniegumā </a:t>
            </a:r>
            <a:r>
              <a:rPr lang="lv-LV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deklarē kultūraugu</a:t>
            </a:r>
            <a:r>
              <a:rPr lang="lv-LV" sz="2400" dirty="0">
                <a:ea typeface="Calibri" panose="020F0502020204030204" pitchFamily="34" charset="0"/>
                <a:cs typeface="Times New Roman" panose="02020603050405020304" pitchFamily="18" charset="0"/>
              </a:rPr>
              <a:t>, kurš </a:t>
            </a:r>
            <a:r>
              <a:rPr lang="lv-LV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aug vai iesēts laukā līdz 25.jūnijam</a:t>
            </a:r>
            <a:r>
              <a:rPr lang="lv-LV" sz="2400" dirty="0"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lv-LV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dominē</a:t>
            </a:r>
            <a:r>
              <a:rPr lang="lv-LV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līdz 31.augustam, </a:t>
            </a:r>
            <a:r>
              <a:rPr lang="lv-LV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pārsniedzot 60%</a:t>
            </a:r>
            <a:r>
              <a:rPr lang="lv-LV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>
                <a:ea typeface="Calibri" panose="020F0502020204030204" pitchFamily="34" charset="0"/>
                <a:cs typeface="Times New Roman" panose="02020603050405020304" pitchFamily="18" charset="0"/>
              </a:rPr>
              <a:t>no laukā augošajiem augiem, tostarp </a:t>
            </a: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nezālēm;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Ilggadīgo zālāju statuss </a:t>
            </a: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platībām tiks noteikts automātiski sistēmā, ja zālājs laukā būs deklarēts 5 gadus pēc kārtas;</a:t>
            </a:r>
            <a:endParaRPr lang="lv-LV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10366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2800" dirty="0" smtClean="0">
                <a:solidFill>
                  <a:srgbClr val="92D050"/>
                </a:solidFill>
                <a:latin typeface="+mn-lt"/>
              </a:rPr>
              <a:t>4</a:t>
            </a:r>
            <a:r>
              <a:rPr lang="lv-LV" sz="3200" dirty="0" smtClean="0">
                <a:solidFill>
                  <a:srgbClr val="92D050"/>
                </a:solidFill>
                <a:latin typeface="+mn-lt"/>
              </a:rPr>
              <a:t>. </a:t>
            </a:r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Tiešmaksājumu </a:t>
            </a:r>
            <a:r>
              <a:rPr lang="lv-LV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izmaiņas – </a:t>
            </a:r>
            <a:br>
              <a:rPr lang="lv-LV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lv-LV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brīvprātīgi saistītais atbalsts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556792"/>
            <a:ext cx="8064896" cy="186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lv-LV" sz="2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dilles </a:t>
            </a:r>
            <a:r>
              <a:rPr lang="lv-LV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lv-LV" sz="2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salāti</a:t>
            </a: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lv-LV" sz="2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vasaras ripsis</a:t>
            </a: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lv-LV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auzeņairene</a:t>
            </a: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 sertificētām sēklām piešķirs atbalstu tikai tiem lauksaimniekiem, kuri būs izpildījuši </a:t>
            </a:r>
            <a:r>
              <a:rPr lang="lv-LV" sz="2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noteiktu ražības minimuma prasību</a:t>
            </a:r>
            <a:r>
              <a:rPr lang="lv-LV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87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10366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dirty="0">
                <a:solidFill>
                  <a:srgbClr val="92D050"/>
                </a:solidFill>
                <a:latin typeface="+mn-lt"/>
              </a:rPr>
              <a:t>5. </a:t>
            </a:r>
            <a:r>
              <a:rPr lang="lv-LV" sz="3200" dirty="0">
                <a:latin typeface="+mn-lt"/>
              </a:rPr>
              <a:t>Tiešmaksājumu </a:t>
            </a:r>
            <a:r>
              <a:rPr lang="lv-LV" sz="3200" dirty="0" smtClean="0">
                <a:latin typeface="+mn-lt"/>
              </a:rPr>
              <a:t>izmaiņas – </a:t>
            </a:r>
            <a:r>
              <a:rPr lang="lv-LV" sz="3200" dirty="0">
                <a:latin typeface="+mn-lt"/>
              </a:rPr>
              <a:t/>
            </a:r>
            <a:br>
              <a:rPr lang="lv-LV" sz="3200" dirty="0">
                <a:latin typeface="+mn-lt"/>
              </a:rPr>
            </a:br>
            <a:r>
              <a:rPr lang="lv-LV" sz="3200" dirty="0" smtClean="0">
                <a:latin typeface="+mn-lt"/>
              </a:rPr>
              <a:t>jaunais </a:t>
            </a:r>
            <a:r>
              <a:rPr lang="lv-LV" sz="3200" dirty="0">
                <a:latin typeface="+mn-lt"/>
              </a:rPr>
              <a:t>lauksaimnieks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755" y="1638785"/>
            <a:ext cx="8064896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Maksājumu tiesīgi saņemt - pirmā dibinātā saimniecība un saimniecība, kas pārņem 1.dibināto saimniecību vai izveidojusies mainot 1.dibinātās saimniecības juridisko formu</a:t>
            </a:r>
            <a:r>
              <a:rPr lang="lv-LV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</a:pPr>
            <a:endParaRPr lang="lv-LV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Juridiska </a:t>
            </a: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persona atbalstu var saņemt ne ilgāk kā līdz gadam, pēc kura to vairs nekontrolē neviens jaunais lauksaimnieks, kas kontrolēja juridisko personu pirmajā atbalsta saņemšanas gadā</a:t>
            </a:r>
            <a:r>
              <a:rPr lang="lv-LV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</a:pPr>
            <a:endParaRPr lang="lv-LV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dirty="0">
                <a:ea typeface="Calibri" panose="020F0502020204030204" pitchFamily="34" charset="0"/>
                <a:cs typeface="Times New Roman" panose="02020603050405020304" pitchFamily="18" charset="0"/>
              </a:rPr>
              <a:t>Lauksaimnieks reāli un ilgstoši kontrolē kapitālsabiedrības vai individuālā (ģimenes) uzņēmuma vai zemnieku saimniecības lēmumus,</a:t>
            </a:r>
            <a:r>
              <a:rPr lang="lv-LV" sz="2000" dirty="0"/>
              <a:t> ja jaunajam lauksaimniekam ir </a:t>
            </a:r>
            <a:r>
              <a:rPr lang="lv-LV" sz="2000" b="1" u="sng" dirty="0">
                <a:solidFill>
                  <a:srgbClr val="FF0000"/>
                </a:solidFill>
              </a:rPr>
              <a:t>vairāk nekā 50%</a:t>
            </a:r>
            <a:r>
              <a:rPr lang="lv-LV" sz="2000" b="1" dirty="0"/>
              <a:t> </a:t>
            </a:r>
            <a:r>
              <a:rPr lang="lv-LV" sz="2000" dirty="0"/>
              <a:t>kapitāldaļas vai attiecībā uz </a:t>
            </a:r>
            <a:r>
              <a:rPr lang="lv-LV" sz="2000" b="1" i="1" dirty="0"/>
              <a:t>Z/S </a:t>
            </a:r>
            <a:r>
              <a:rPr lang="lv-LV" sz="2000" dirty="0"/>
              <a:t>– jaunajam/</a:t>
            </a:r>
            <a:r>
              <a:rPr lang="lv-LV" sz="2000" dirty="0" err="1"/>
              <a:t>iem</a:t>
            </a:r>
            <a:r>
              <a:rPr lang="lv-LV" sz="2000" dirty="0"/>
              <a:t> lauksaimniekam/</a:t>
            </a:r>
            <a:r>
              <a:rPr lang="lv-LV" sz="2000" dirty="0" err="1"/>
              <a:t>iem</a:t>
            </a:r>
            <a:r>
              <a:rPr lang="lv-LV" sz="2000" dirty="0"/>
              <a:t> </a:t>
            </a:r>
            <a:r>
              <a:rPr lang="lv-LV" sz="2000" b="1" u="sng" dirty="0">
                <a:solidFill>
                  <a:srgbClr val="FF0000"/>
                </a:solidFill>
              </a:rPr>
              <a:t>jābūt vienīgajam/</a:t>
            </a:r>
            <a:r>
              <a:rPr lang="lv-LV" sz="2000" b="1" u="sng" dirty="0" err="1">
                <a:solidFill>
                  <a:srgbClr val="FF0000"/>
                </a:solidFill>
              </a:rPr>
              <a:t>iem</a:t>
            </a:r>
            <a:r>
              <a:rPr lang="lv-LV" sz="2000" b="1" u="sng" dirty="0">
                <a:solidFill>
                  <a:srgbClr val="FF0000"/>
                </a:solidFill>
              </a:rPr>
              <a:t> īpašniekiem</a:t>
            </a:r>
            <a:r>
              <a:rPr lang="lv-LV" sz="2000" dirty="0" smtClean="0"/>
              <a:t>.</a:t>
            </a:r>
            <a:endParaRPr lang="lv-LV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lv-LV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A39263D-8795-41D4-A92D-A7D829A34F8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10366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3200" dirty="0" smtClean="0">
                <a:solidFill>
                  <a:srgbClr val="92D050"/>
                </a:solidFill>
                <a:latin typeface="+mn-lt"/>
              </a:rPr>
              <a:t>6. </a:t>
            </a:r>
            <a:r>
              <a:rPr lang="lv-LV" sz="3200" dirty="0" smtClean="0">
                <a:latin typeface="+mn-lt"/>
              </a:rPr>
              <a:t>Tiešmaksājumu izmaiņas – </a:t>
            </a:r>
            <a:r>
              <a:rPr lang="lv-LV" sz="3200" dirty="0">
                <a:latin typeface="+mn-lt"/>
              </a:rPr>
              <a:t/>
            </a:r>
            <a:br>
              <a:rPr lang="lv-LV" sz="3200" dirty="0">
                <a:latin typeface="+mn-lt"/>
              </a:rPr>
            </a:br>
            <a:r>
              <a:rPr lang="lv-LV" sz="2800" dirty="0" smtClean="0">
                <a:latin typeface="+mn-lt"/>
              </a:rPr>
              <a:t>jaunais </a:t>
            </a:r>
            <a:r>
              <a:rPr lang="lv-LV" sz="2800" dirty="0">
                <a:latin typeface="+mn-lt"/>
              </a:rPr>
              <a:t>lauksaimnieks – </a:t>
            </a:r>
            <a:r>
              <a:rPr lang="lv-LV" sz="2800" dirty="0">
                <a:solidFill>
                  <a:srgbClr val="FF0000"/>
                </a:solidFill>
                <a:latin typeface="+mn-lt"/>
              </a:rPr>
              <a:t>juridiskās</a:t>
            </a:r>
            <a:r>
              <a:rPr lang="lv-LV" sz="2800" dirty="0">
                <a:latin typeface="+mn-lt"/>
              </a:rPr>
              <a:t> personas:</a:t>
            </a:r>
            <a:br>
              <a:rPr lang="lv-LV" sz="2800" dirty="0">
                <a:latin typeface="+mn-lt"/>
              </a:rPr>
            </a:br>
            <a:endParaRPr lang="lv-LV" sz="3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556792"/>
            <a:ext cx="7416824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4572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lv-LV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Vienpersoniska kontrole:</a:t>
            </a:r>
          </a:p>
          <a:p>
            <a:pPr marL="9144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dirty="0" smtClean="0"/>
              <a:t>Vienam vai vairākiem jaunajiem</a:t>
            </a:r>
            <a:r>
              <a:rPr lang="en-US" sz="2000" dirty="0" smtClean="0"/>
              <a:t> </a:t>
            </a:r>
            <a:r>
              <a:rPr lang="en-US" sz="2000" dirty="0" err="1" smtClean="0"/>
              <a:t>pieder</a:t>
            </a:r>
            <a:r>
              <a:rPr lang="en-US" sz="2000" dirty="0" smtClean="0"/>
              <a:t> </a:t>
            </a:r>
            <a:r>
              <a:rPr lang="lv-LV" sz="2000" dirty="0" smtClean="0">
                <a:solidFill>
                  <a:srgbClr val="FF0000"/>
                </a:solidFill>
              </a:rPr>
              <a:t>vairāk nekā 50% </a:t>
            </a:r>
            <a:r>
              <a:rPr lang="en-US" sz="2000" dirty="0" err="1" smtClean="0"/>
              <a:t>kapitāldaļu</a:t>
            </a:r>
            <a:r>
              <a:rPr lang="lv-LV" sz="2000" dirty="0"/>
              <a:t>;</a:t>
            </a:r>
            <a:endParaRPr lang="lv-LV" sz="2000" dirty="0" smtClean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dirty="0" smtClean="0"/>
              <a:t>Viens vai vairāki jaunie l/</a:t>
            </a:r>
            <a:r>
              <a:rPr lang="lv-LV" sz="2000" dirty="0" err="1" smtClean="0"/>
              <a:t>ki</a:t>
            </a:r>
            <a:r>
              <a:rPr lang="lv-LV" sz="2000" dirty="0" smtClean="0"/>
              <a:t> būs </a:t>
            </a:r>
            <a:r>
              <a:rPr lang="en-US" sz="2000" dirty="0" err="1" smtClean="0">
                <a:solidFill>
                  <a:srgbClr val="FF0000"/>
                </a:solidFill>
              </a:rPr>
              <a:t>vienīg</a:t>
            </a:r>
            <a:r>
              <a:rPr lang="lv-LV" sz="2000" dirty="0" err="1" smtClean="0">
                <a:solidFill>
                  <a:srgbClr val="FF0000"/>
                </a:solidFill>
              </a:rPr>
              <a:t>ie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lv-LV" sz="2000" dirty="0" smtClean="0">
                <a:solidFill>
                  <a:srgbClr val="FF0000"/>
                </a:solidFill>
              </a:rPr>
              <a:t>ZS īpašnieki</a:t>
            </a:r>
            <a:r>
              <a:rPr lang="lv-LV" sz="2000" dirty="0" smtClean="0"/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dirty="0" smtClean="0"/>
              <a:t>2015. un 2016.g. jaunie lauksaimnieki – saņems maksājumu pēc iepriekšējās kārtības;</a:t>
            </a:r>
          </a:p>
          <a:p>
            <a:pPr marL="457200" indent="-457200"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2"/>
            </a:pPr>
            <a:r>
              <a:rPr lang="lv-LV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Tiesīgs turpināt saņemt </a:t>
            </a:r>
          </a:p>
          <a:p>
            <a:pPr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lv-LV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maksājumu, ja sekojoša</a:t>
            </a:r>
          </a:p>
          <a:p>
            <a:pPr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</a:pPr>
            <a:r>
              <a:rPr lang="lv-LV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nepārtrauktība:</a:t>
            </a:r>
          </a:p>
          <a:p>
            <a:pPr marL="457200" indent="-457200"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3"/>
            </a:pPr>
            <a:endParaRPr lang="lv-LV" sz="20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3"/>
            </a:pPr>
            <a:r>
              <a:rPr lang="lv-LV" sz="2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Jauno lauksaimnieku nepārtrauktība:</a:t>
            </a:r>
          </a:p>
          <a:p>
            <a:pPr marL="342900" indent="-342900" algn="just">
              <a:lnSpc>
                <a:spcPct val="115000"/>
              </a:lnSpc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lv-LV" sz="2000" dirty="0"/>
              <a:t>Juridiska persona atbalstu var saņemt ne ilgāk kā līdz gadam, pēc kura to vairs nekontrolē neviens jaunais lauksaimnieks, kas kontrolēja juridisko personu pirmajā atbalsta saņemšanas gadā</a:t>
            </a:r>
            <a:r>
              <a:rPr lang="lv-LV" sz="2000" dirty="0" smtClean="0"/>
              <a:t>;</a:t>
            </a:r>
            <a:endParaRPr lang="lv-LV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4517338" cy="18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eskaņots">
  <a:themeElements>
    <a:clrScheme name="Pielāgots 4">
      <a:dk1>
        <a:srgbClr val="4A3521"/>
      </a:dk1>
      <a:lt1>
        <a:sysClr val="window" lastClr="FFFFFF"/>
      </a:lt1>
      <a:dk2>
        <a:srgbClr val="4A3521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estād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eskaņots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20179</TotalTime>
  <Words>2090</Words>
  <Application>Microsoft Office PowerPoint</Application>
  <PresentationFormat>Slaidrāde ekrānā (4:3)</PresentationFormat>
  <Paragraphs>410</Paragraphs>
  <Slides>34</Slides>
  <Notes>2</Notes>
  <HiddenSlides>1</HiddenSlides>
  <MMClips>0</MMClips>
  <ScaleCrop>false</ScaleCrop>
  <HeadingPairs>
    <vt:vector size="8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1</vt:i4>
      </vt:variant>
      <vt:variant>
        <vt:lpstr>Slaidu virsraksti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</vt:lpstr>
      <vt:lpstr>Times New Roman</vt:lpstr>
      <vt:lpstr>Verdana</vt:lpstr>
      <vt:lpstr>Wingdings</vt:lpstr>
      <vt:lpstr>Pieskaņots</vt:lpstr>
      <vt:lpstr>Diagramma</vt:lpstr>
      <vt:lpstr>Izmaiņas 2017.gadā un kopējās lauksaimniecības politikas nākotne</vt:lpstr>
      <vt:lpstr>SATURS</vt:lpstr>
      <vt:lpstr>TIEŠO MAKSĀJUMU IZMAIŅAS 2017.GADĀ</vt:lpstr>
      <vt:lpstr>1. Tiešo maksājumu provizoriskās atbalsta likmes (€/ha)</vt:lpstr>
      <vt:lpstr>2. Brīvprātīgi saistītā atbalsta likmes EUR/vienība</vt:lpstr>
      <vt:lpstr>3. Tiešmaksājumu izmaiņas –  vienotais iesniegums</vt:lpstr>
      <vt:lpstr>4. Tiešmaksājumu izmaiņas –  brīvprātīgi saistītais atbalsts</vt:lpstr>
      <vt:lpstr>5. Tiešmaksājumu izmaiņas –  jaunais lauksaimnieks </vt:lpstr>
      <vt:lpstr>6. Tiešmaksājumu izmaiņas –  jaunais lauksaimnieks – juridiskās personas: </vt:lpstr>
      <vt:lpstr>7. Zaļināšanas maksājums - atgādinājumam</vt:lpstr>
      <vt:lpstr>8. Izmaiņas ekoloģiski nozīmīgajās platībās</vt:lpstr>
      <vt:lpstr>PowerPoint prezentācija</vt:lpstr>
      <vt:lpstr>10. Izmaiņas ekoloģiski nozīmīgajās platībās</vt:lpstr>
      <vt:lpstr>PowerPoint prezentācija</vt:lpstr>
      <vt:lpstr>LAP IZMAIŅAS 2017. GADĀ</vt:lpstr>
      <vt:lpstr>Pasākums «Ieguldījumi materiālajos aktīvos» 4.1. Atbalsts ieguldījumiem lauku saimniecībā uz  30.01.2017.</vt:lpstr>
      <vt:lpstr>Pieprasītākās nozares pa kārtām </vt:lpstr>
      <vt:lpstr>Pieprasītākās nozares pa kārtām</vt:lpstr>
      <vt:lpstr>Atbalsts ieguldījumiem lauku saimniecībās </vt:lpstr>
      <vt:lpstr>Latvijas Lauku attīstības programma  2014.-2020.gadam   M16 pasākums SADARBĪBA  </vt:lpstr>
      <vt:lpstr>Sadarbība</vt:lpstr>
      <vt:lpstr>Kādas prioritātes tiek virzītas?</vt:lpstr>
      <vt:lpstr>M16 Atbalsta apjoms un intensitāte</vt:lpstr>
      <vt:lpstr>Plānotās Latvijas Lauku attīstības programmas  2014.-2020.gadam pasākumu kārtas 2017.gadā</vt:lpstr>
      <vt:lpstr>Bioloģiskā lauksaimniecība  no 2017.gada</vt:lpstr>
      <vt:lpstr>KLP NĀKOTNE </vt:lpstr>
      <vt:lpstr>KLP mērķi un izaicinājumi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Tiešie maksājumi pēc 2014.gada</dc:title>
  <dc:creator>Zigmars Kikans</dc:creator>
  <cp:lastModifiedBy>User</cp:lastModifiedBy>
  <cp:revision>1619</cp:revision>
  <cp:lastPrinted>2017-04-06T13:05:51Z</cp:lastPrinted>
  <dcterms:created xsi:type="dcterms:W3CDTF">2013-04-29T13:05:24Z</dcterms:created>
  <dcterms:modified xsi:type="dcterms:W3CDTF">2017-04-10T11:31:53Z</dcterms:modified>
</cp:coreProperties>
</file>