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2"/>
  </p:sldMasterIdLst>
  <p:notesMasterIdLst>
    <p:notesMasterId r:id="rId14"/>
  </p:notesMasterIdLst>
  <p:handoutMasterIdLst>
    <p:handoutMasterId r:id="rId15"/>
  </p:handoutMasterIdLst>
  <p:sldIdLst>
    <p:sldId id="257" r:id="rId3"/>
    <p:sldId id="272" r:id="rId4"/>
    <p:sldId id="265" r:id="rId5"/>
    <p:sldId id="273" r:id="rId6"/>
    <p:sldId id="277" r:id="rId7"/>
    <p:sldId id="275" r:id="rId8"/>
    <p:sldId id="258" r:id="rId9"/>
    <p:sldId id="267" r:id="rId10"/>
    <p:sldId id="264" r:id="rId11"/>
    <p:sldId id="269" r:id="rId12"/>
    <p:sldId id="276" r:id="rId13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2496">
          <p15:clr>
            <a:srgbClr val="A4A3A4"/>
          </p15:clr>
        </p15:guide>
        <p15:guide id="3" orient="horz" pos="2880">
          <p15:clr>
            <a:srgbClr val="A4A3A4"/>
          </p15:clr>
        </p15:guide>
        <p15:guide id="4" orient="horz" pos="1056">
          <p15:clr>
            <a:srgbClr val="A4A3A4"/>
          </p15:clr>
        </p15:guide>
        <p15:guide id="5" orient="horz" pos="3888">
          <p15:clr>
            <a:srgbClr val="A4A3A4"/>
          </p15:clr>
        </p15:guide>
        <p15:guide id="6" orient="horz" pos="240">
          <p15:clr>
            <a:srgbClr val="A4A3A4"/>
          </p15:clr>
        </p15:guide>
        <p15:guide id="7" pos="3839">
          <p15:clr>
            <a:srgbClr val="A4A3A4"/>
          </p15:clr>
        </p15:guide>
        <p15:guide id="8" pos="527">
          <p15:clr>
            <a:srgbClr val="A4A3A4"/>
          </p15:clr>
        </p15:guide>
        <p15:guide id="9" pos="815">
          <p15:clr>
            <a:srgbClr val="A4A3A4"/>
          </p15:clr>
        </p15:guide>
        <p15:guide id="10" pos="6863">
          <p15:clr>
            <a:srgbClr val="A4A3A4"/>
          </p15:clr>
        </p15:guide>
        <p15:guide id="11" pos="6143">
          <p15:clr>
            <a:srgbClr val="A4A3A4"/>
          </p15:clr>
        </p15:guide>
        <p15:guide id="12" pos="47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Gaišs stil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582" y="60"/>
      </p:cViewPr>
      <p:guideLst>
        <p:guide orient="horz" pos="2160"/>
        <p:guide orient="horz" pos="2496"/>
        <p:guide orient="horz" pos="2880"/>
        <p:guide orient="horz" pos="1056"/>
        <p:guide orient="horz" pos="3888"/>
        <p:guide orient="horz" pos="240"/>
        <p:guide pos="3839"/>
        <p:guide pos="527"/>
        <p:guide pos="815"/>
        <p:guide pos="6863"/>
        <p:guide pos="6143"/>
        <p:guide pos="470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3072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Gr&#257;mata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Gr&#257;mata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31151980560732"/>
          <c:y val="3.1552780040425984E-2"/>
          <c:w val="0.6674105310295928"/>
          <c:h val="0.796529818799388"/>
        </c:manualLayout>
      </c:layout>
      <c:lineChart>
        <c:grouping val="standard"/>
        <c:varyColors val="0"/>
        <c:ser>
          <c:idx val="0"/>
          <c:order val="0"/>
          <c:tx>
            <c:strRef>
              <c:f>Lapa2!$B$1</c:f>
              <c:strCache>
                <c:ptCount val="1"/>
                <c:pt idx="0">
                  <c:v>Vērtības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Lapa2!$B$2:$B$25</c:f>
              <c:numCache>
                <c:formatCode>General</c:formatCode>
                <c:ptCount val="24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250</c:v>
                </c:pt>
                <c:pt idx="6">
                  <c:v>550</c:v>
                </c:pt>
                <c:pt idx="7">
                  <c:v>770</c:v>
                </c:pt>
                <c:pt idx="8">
                  <c:v>300</c:v>
                </c:pt>
                <c:pt idx="9">
                  <c:v>150</c:v>
                </c:pt>
                <c:pt idx="10">
                  <c:v>180</c:v>
                </c:pt>
                <c:pt idx="11">
                  <c:v>140</c:v>
                </c:pt>
                <c:pt idx="12">
                  <c:v>10</c:v>
                </c:pt>
                <c:pt idx="13">
                  <c:v>2</c:v>
                </c:pt>
                <c:pt idx="14">
                  <c:v>2</c:v>
                </c:pt>
                <c:pt idx="15">
                  <c:v>1</c:v>
                </c:pt>
                <c:pt idx="16">
                  <c:v>5</c:v>
                </c:pt>
                <c:pt idx="17">
                  <c:v>55</c:v>
                </c:pt>
                <c:pt idx="18">
                  <c:v>625</c:v>
                </c:pt>
                <c:pt idx="19">
                  <c:v>800</c:v>
                </c:pt>
                <c:pt idx="20">
                  <c:v>300</c:v>
                </c:pt>
                <c:pt idx="21">
                  <c:v>3</c:v>
                </c:pt>
                <c:pt idx="22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7F8-4201-8CE6-B8703968275E}"/>
            </c:ext>
          </c:extLst>
        </c:ser>
        <c:ser>
          <c:idx val="1"/>
          <c:order val="1"/>
          <c:tx>
            <c:strRef>
              <c:f>Lapa2!$C$1</c:f>
              <c:strCache>
                <c:ptCount val="1"/>
                <c:pt idx="0">
                  <c:v>Prognoze</c:v>
                </c:pt>
              </c:strCache>
            </c:strRef>
          </c:tx>
          <c:spPr>
            <a:ln w="254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Lapa2!$A$2:$A$25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</c:numCache>
            </c:numRef>
          </c:cat>
          <c:val>
            <c:numRef>
              <c:f>Lapa2!$C$2:$C$25</c:f>
              <c:numCache>
                <c:formatCode>General</c:formatCode>
                <c:ptCount val="2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7F8-4201-8CE6-B8703968275E}"/>
            </c:ext>
          </c:extLst>
        </c:ser>
        <c:ser>
          <c:idx val="2"/>
          <c:order val="2"/>
          <c:tx>
            <c:strRef>
              <c:f>Lapa2!$D$1</c:f>
              <c:strCache>
                <c:ptCount val="1"/>
                <c:pt idx="0">
                  <c:v>OPTIMĀLĀ JAUDA</c:v>
                </c:pt>
              </c:strCache>
            </c:strRef>
          </c:tx>
          <c:spPr>
            <a:ln w="31750" cap="rnd">
              <a:solidFill>
                <a:srgbClr val="00B05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Lapa2!$A$2:$A$25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</c:numCache>
            </c:numRef>
          </c:cat>
          <c:val>
            <c:numRef>
              <c:f>Lapa2!$D$2:$D$25</c:f>
              <c:numCache>
                <c:formatCode>General</c:formatCode>
                <c:ptCount val="24"/>
                <c:pt idx="0">
                  <c:v>400</c:v>
                </c:pt>
                <c:pt idx="1">
                  <c:v>400</c:v>
                </c:pt>
                <c:pt idx="2">
                  <c:v>400</c:v>
                </c:pt>
                <c:pt idx="3">
                  <c:v>400</c:v>
                </c:pt>
                <c:pt idx="4">
                  <c:v>400</c:v>
                </c:pt>
                <c:pt idx="5">
                  <c:v>400</c:v>
                </c:pt>
                <c:pt idx="6">
                  <c:v>400</c:v>
                </c:pt>
                <c:pt idx="7">
                  <c:v>400</c:v>
                </c:pt>
                <c:pt idx="8">
                  <c:v>400</c:v>
                </c:pt>
                <c:pt idx="9">
                  <c:v>400</c:v>
                </c:pt>
                <c:pt idx="10">
                  <c:v>400</c:v>
                </c:pt>
                <c:pt idx="11">
                  <c:v>400</c:v>
                </c:pt>
                <c:pt idx="12">
                  <c:v>400</c:v>
                </c:pt>
                <c:pt idx="13">
                  <c:v>400</c:v>
                </c:pt>
                <c:pt idx="14">
                  <c:v>400</c:v>
                </c:pt>
                <c:pt idx="15">
                  <c:v>400</c:v>
                </c:pt>
                <c:pt idx="16">
                  <c:v>400</c:v>
                </c:pt>
                <c:pt idx="17">
                  <c:v>400</c:v>
                </c:pt>
                <c:pt idx="18">
                  <c:v>400</c:v>
                </c:pt>
                <c:pt idx="19">
                  <c:v>400</c:v>
                </c:pt>
                <c:pt idx="20">
                  <c:v>400</c:v>
                </c:pt>
                <c:pt idx="21">
                  <c:v>400</c:v>
                </c:pt>
                <c:pt idx="22">
                  <c:v>400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7F8-4201-8CE6-B8703968275E}"/>
            </c:ext>
          </c:extLst>
        </c:ser>
        <c:ser>
          <c:idx val="3"/>
          <c:order val="3"/>
          <c:tx>
            <c:strRef>
              <c:f>Lapa2!$E$1</c:f>
              <c:strCache>
                <c:ptCount val="1"/>
                <c:pt idx="0">
                  <c:v>PIETEIKTĀ JAUDA</c:v>
                </c:pt>
              </c:strCache>
            </c:strRef>
          </c:tx>
          <c:spPr>
            <a:ln w="34925" cap="rnd">
              <a:solidFill>
                <a:srgbClr val="ED7D31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Lapa2!$A$2:$A$25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</c:numCache>
            </c:numRef>
          </c:cat>
          <c:val>
            <c:numRef>
              <c:f>Lapa2!$E$2:$E$25</c:f>
              <c:numCache>
                <c:formatCode>General</c:formatCode>
                <c:ptCount val="24"/>
                <c:pt idx="0">
                  <c:v>800</c:v>
                </c:pt>
                <c:pt idx="1">
                  <c:v>800</c:v>
                </c:pt>
                <c:pt idx="2">
                  <c:v>800</c:v>
                </c:pt>
                <c:pt idx="3">
                  <c:v>800</c:v>
                </c:pt>
                <c:pt idx="4">
                  <c:v>800</c:v>
                </c:pt>
                <c:pt idx="5">
                  <c:v>800</c:v>
                </c:pt>
                <c:pt idx="6">
                  <c:v>800</c:v>
                </c:pt>
                <c:pt idx="7">
                  <c:v>800</c:v>
                </c:pt>
                <c:pt idx="8">
                  <c:v>800</c:v>
                </c:pt>
                <c:pt idx="9">
                  <c:v>800</c:v>
                </c:pt>
                <c:pt idx="10">
                  <c:v>800</c:v>
                </c:pt>
                <c:pt idx="11">
                  <c:v>800</c:v>
                </c:pt>
                <c:pt idx="12">
                  <c:v>800</c:v>
                </c:pt>
                <c:pt idx="13">
                  <c:v>800</c:v>
                </c:pt>
                <c:pt idx="14">
                  <c:v>800</c:v>
                </c:pt>
                <c:pt idx="15">
                  <c:v>800</c:v>
                </c:pt>
                <c:pt idx="16">
                  <c:v>800</c:v>
                </c:pt>
                <c:pt idx="17">
                  <c:v>800</c:v>
                </c:pt>
                <c:pt idx="18">
                  <c:v>800</c:v>
                </c:pt>
                <c:pt idx="19">
                  <c:v>800</c:v>
                </c:pt>
                <c:pt idx="20">
                  <c:v>800</c:v>
                </c:pt>
                <c:pt idx="21">
                  <c:v>800</c:v>
                </c:pt>
                <c:pt idx="22">
                  <c:v>800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7F8-4201-8CE6-B870396827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6568832"/>
        <c:axId val="376566208"/>
      </c:lineChart>
      <c:catAx>
        <c:axId val="376568832"/>
        <c:scaling>
          <c:orientation val="minMax"/>
        </c:scaling>
        <c:delete val="0"/>
        <c:axPos val="b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76566208"/>
        <c:crosses val="autoZero"/>
        <c:auto val="1"/>
        <c:lblAlgn val="ctr"/>
        <c:lblOffset val="100"/>
        <c:noMultiLvlLbl val="0"/>
      </c:catAx>
      <c:valAx>
        <c:axId val="376566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76568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3881416996788349E-3"/>
          <c:y val="0.92694754064832807"/>
          <c:w val="0.54598975481421708"/>
          <c:h val="6.46556249434337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dirty="0"/>
              <a:t>OPTIMIZĒTĀ PATĒRIŅA LĪKNE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Lapa2!$F$2:$F$25</c:f>
              <c:numCache>
                <c:formatCode>General</c:formatCode>
                <c:ptCount val="24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150</c:v>
                </c:pt>
                <c:pt idx="6">
                  <c:v>350</c:v>
                </c:pt>
                <c:pt idx="7">
                  <c:v>350</c:v>
                </c:pt>
                <c:pt idx="8">
                  <c:v>250</c:v>
                </c:pt>
                <c:pt idx="9">
                  <c:v>200</c:v>
                </c:pt>
                <c:pt idx="10">
                  <c:v>150</c:v>
                </c:pt>
                <c:pt idx="11">
                  <c:v>100</c:v>
                </c:pt>
                <c:pt idx="12">
                  <c:v>10</c:v>
                </c:pt>
                <c:pt idx="13">
                  <c:v>2</c:v>
                </c:pt>
                <c:pt idx="14">
                  <c:v>2</c:v>
                </c:pt>
                <c:pt idx="15">
                  <c:v>1</c:v>
                </c:pt>
                <c:pt idx="16">
                  <c:v>5</c:v>
                </c:pt>
                <c:pt idx="17">
                  <c:v>200</c:v>
                </c:pt>
                <c:pt idx="18">
                  <c:v>350</c:v>
                </c:pt>
                <c:pt idx="19">
                  <c:v>400</c:v>
                </c:pt>
                <c:pt idx="20">
                  <c:v>250</c:v>
                </c:pt>
                <c:pt idx="21">
                  <c:v>3</c:v>
                </c:pt>
                <c:pt idx="22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615-4579-AA19-837422CD9257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87224344"/>
        <c:axId val="387225984"/>
      </c:lineChart>
      <c:catAx>
        <c:axId val="387224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87225984"/>
        <c:crosses val="autoZero"/>
        <c:auto val="1"/>
        <c:lblAlgn val="ctr"/>
        <c:lblOffset val="100"/>
        <c:noMultiLvlLbl val="0"/>
      </c:catAx>
      <c:valAx>
        <c:axId val="387225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87224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lv-LV"/>
              <a:t>HOMINEM SIA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lv-LV"/>
              <a:t>12.12.2016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lv-LV"/>
              <a:t>HOMINEM SIA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lv-LV"/>
              <a:t>12.12.2016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Galvenes vietturis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lv-LV"/>
              <a:t>HOMINEM SIA</a:t>
            </a:r>
          </a:p>
        </p:txBody>
      </p:sp>
    </p:spTree>
    <p:extLst>
      <p:ext uri="{BB962C8B-B14F-4D97-AF65-F5344CB8AC3E}">
        <p14:creationId xmlns:p14="http://schemas.microsoft.com/office/powerpoint/2010/main" val="2255883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irsraksta slaid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/>
              <a:t>Noklikšķiniet, lai rediģētu šablona apakšvirsraksta stilu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370B4-5C8A-4894-95A1-470B5CDA9F21}" type="datetime1">
              <a:rPr lang="lv-LV" smtClean="0"/>
              <a:t>12.12.2016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47E1-0899-4C22-A683-D89F5A5503B9}" type="datetime1">
              <a:rPr lang="lv-LV" smtClean="0"/>
              <a:t>12.12.2016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6A31-74C0-4126-854E-3E05ADA262B4}" type="datetime1">
              <a:rPr lang="lv-LV" smtClean="0"/>
              <a:t>12.12.2016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6F030-0CF3-4767-917E-C3B22E1EED36}" type="datetime1">
              <a:rPr lang="lv-LV" smtClean="0"/>
              <a:t>12.12.2016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adaļas galve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lv-LV"/>
              <a:t>Rediģēt šablona virsraksta stilu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566F7-2004-427B-B25B-CDC84A3500D9}" type="datetime1">
              <a:rPr lang="lv-LV" smtClean="0"/>
              <a:t>12.12.2016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90AE7-C784-42C3-87C5-C9AC555265C5}" type="datetime1">
              <a:rPr lang="lv-LV" smtClean="0"/>
              <a:t>12.12.2016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lv-LV"/>
              <a:t>Rediģēt šablona virsraksta stilu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82C76-8445-4CDE-8F84-5B061C95FA57}" type="datetime1">
              <a:rPr lang="lv-LV" smtClean="0"/>
              <a:t>12.12.2016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43A7-2712-4356-9E84-789424C2386F}" type="datetime1">
              <a:rPr lang="lv-LV" smtClean="0"/>
              <a:t>12.12.2016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ukš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81E0D-C353-4964-97F2-97BA2D5CC386}" type="datetime1">
              <a:rPr lang="lv-LV" smtClean="0"/>
              <a:t>12.12.2016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lv-LV"/>
              <a:t>Rediģēt šablona virsraksta stilu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AFF23-482F-4C3B-9E80-4634F23DF668}" type="datetime1">
              <a:rPr lang="lv-LV" smtClean="0"/>
              <a:t>12.12.2016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lv-LV"/>
              <a:t>Rediģēt šablona virsraksta stilu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v-LV"/>
              <a:t>Noklikšķiniet uz ikonas, lai pievienotu attēlu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lv-LV"/>
              <a:t>Rediģēt šablona virsraksta stilu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0A7E8421-2AB2-4B16-B0F5-56C52E247178}" type="datetime1">
              <a:rPr lang="lv-LV" smtClean="0"/>
              <a:t>12.12.2016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lv-LV" sz="6000" b="0" i="0" dirty="0">
                <a:solidFill>
                  <a:srgbClr val="164B4F"/>
                </a:solidFill>
                <a:latin typeface="Euphemia"/>
                <a:ea typeface="+mj-ea"/>
                <a:cs typeface="+mj-cs"/>
              </a:rPr>
              <a:t>ENERGOEFEKTIVITĀTE RAŽOŠANĀ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lv-LV" dirty="0">
                <a:solidFill>
                  <a:srgbClr val="164B4F"/>
                </a:solidFill>
              </a:rPr>
              <a:t>2016 HOMINEM SIA</a:t>
            </a:r>
            <a:endParaRPr lang="lv-LV" sz="2400" b="0" i="0" dirty="0">
              <a:solidFill>
                <a:srgbClr val="164B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ājenes vietturi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TextBox 3"/>
          <p:cNvSpPr txBox="1"/>
          <p:nvPr/>
        </p:nvSpPr>
        <p:spPr>
          <a:xfrm>
            <a:off x="1413892" y="260648"/>
            <a:ext cx="9793088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lv-LV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ENERĢIJA UN UZNĒMUMS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09836" y="1268760"/>
            <a:ext cx="10441160" cy="5106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AutoNum type="arabicPeriod"/>
            </a:pPr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Enerģijai ir tendence pieaugt</a:t>
            </a:r>
          </a:p>
          <a:p>
            <a:pPr marL="342900" indent="-342900">
              <a:lnSpc>
                <a:spcPct val="90000"/>
              </a:lnSpc>
              <a:buAutoNum type="arabicPeriod"/>
            </a:pPr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Enerģijai ir tendence nelietderīgi tikt izmantotai</a:t>
            </a:r>
          </a:p>
          <a:p>
            <a:pPr marL="342900" indent="-342900">
              <a:lnSpc>
                <a:spcPct val="90000"/>
              </a:lnSpc>
              <a:buAutoNum type="arabicPeriod"/>
            </a:pPr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Enerģijas uzskaite kontrole un analīze liek samazināt izmaksas</a:t>
            </a:r>
          </a:p>
          <a:p>
            <a:pPr marL="342900" indent="-342900">
              <a:lnSpc>
                <a:spcPct val="90000"/>
              </a:lnSpc>
              <a:buAutoNum type="arabicPeriod"/>
            </a:pPr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Cilvēciskais faktors ietekmē enerģijas patēriņu</a:t>
            </a:r>
          </a:p>
          <a:p>
            <a:pPr marL="342900" indent="-342900">
              <a:lnSpc>
                <a:spcPct val="90000"/>
              </a:lnSpc>
              <a:buAutoNum type="arabicPeriod"/>
            </a:pPr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Tehnoloģijas kas palīdz samazināt patēriņu:</a:t>
            </a:r>
          </a:p>
          <a:p>
            <a:pPr marL="800100" lvl="1" indent="-342900">
              <a:lnSpc>
                <a:spcPct val="90000"/>
              </a:lnSpc>
              <a:buAutoNum type="arabicPeriod"/>
            </a:pPr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Kontroles sistēma</a:t>
            </a:r>
          </a:p>
          <a:p>
            <a:pPr marL="800100" lvl="1" indent="-342900">
              <a:lnSpc>
                <a:spcPct val="90000"/>
              </a:lnSpc>
              <a:buAutoNum type="arabicPeriod"/>
            </a:pPr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Ierobežošanas sistēma</a:t>
            </a:r>
          </a:p>
          <a:p>
            <a:pPr marL="800100" lvl="1" indent="-342900">
              <a:lnSpc>
                <a:spcPct val="90000"/>
              </a:lnSpc>
              <a:buAutoNum type="arabicPeriod"/>
            </a:pPr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Frekvenču pārveidotāji </a:t>
            </a:r>
          </a:p>
          <a:p>
            <a:pPr marL="800100" lvl="1" indent="-342900">
              <a:lnSpc>
                <a:spcPct val="90000"/>
              </a:lnSpc>
              <a:buAutoNum type="arabicPeriod"/>
            </a:pPr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Reģeneratīvās iekārtas</a:t>
            </a:r>
          </a:p>
          <a:p>
            <a:pPr marL="800100" lvl="1" indent="-342900">
              <a:lnSpc>
                <a:spcPct val="90000"/>
              </a:lnSpc>
              <a:buAutoNum type="arabicPeriod"/>
            </a:pPr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Uzkrājošās sistēmas</a:t>
            </a:r>
          </a:p>
          <a:p>
            <a:pPr marL="800100" lvl="1" indent="-342900">
              <a:lnSpc>
                <a:spcPct val="90000"/>
              </a:lnSpc>
              <a:buAutoNum type="arabicPeriod"/>
            </a:pPr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Dabas resursu izmantošana</a:t>
            </a:r>
          </a:p>
          <a:p>
            <a:pPr marL="800100" lvl="1" indent="-342900">
              <a:lnSpc>
                <a:spcPct val="90000"/>
              </a:lnSpc>
              <a:buAutoNum type="arabicPeriod"/>
            </a:pPr>
            <a:endParaRPr lang="lv-LV" dirty="0"/>
          </a:p>
          <a:p>
            <a:pPr marL="800100" lvl="1" indent="-342900">
              <a:lnSpc>
                <a:spcPct val="90000"/>
              </a:lnSpc>
              <a:buAutoNum type="arabicPeriod"/>
            </a:pPr>
            <a:endParaRPr lang="lv-LV" dirty="0"/>
          </a:p>
          <a:p>
            <a:pPr marL="800100" lvl="1" indent="-342900">
              <a:lnSpc>
                <a:spcPct val="90000"/>
              </a:lnSpc>
              <a:buAutoNum type="arabicPeriod"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80503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040632"/>
          </a:xfrm>
        </p:spPr>
        <p:txBody>
          <a:bodyPr>
            <a:normAutofit fontScale="90000"/>
          </a:bodyPr>
          <a:lstStyle/>
          <a:p>
            <a:r>
              <a:rPr lang="lv-LV" dirty="0"/>
              <a:t>ELEKTROENERĢIJAS PATĒRIŅA SAMAZINĀŠANA – JŪSU IEGULDĪJUMS VIDES SAGLABĀŠANĀ</a:t>
            </a:r>
            <a:endParaRPr lang="en-US" dirty="0"/>
          </a:p>
        </p:txBody>
      </p:sp>
      <p:pic>
        <p:nvPicPr>
          <p:cNvPr id="7" name="Satura vietturis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58" y="692697"/>
            <a:ext cx="6405306" cy="5274958"/>
          </a:xfrm>
        </p:spPr>
      </p:pic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/>
              <a:t>2016</a:t>
            </a:r>
          </a:p>
        </p:txBody>
      </p:sp>
      <p:pic>
        <p:nvPicPr>
          <p:cNvPr id="9" name="Attēls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811" y="4670221"/>
            <a:ext cx="3687912" cy="131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3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lv-LV" sz="3600" b="0" i="0" dirty="0">
                <a:solidFill>
                  <a:srgbClr val="164B4F"/>
                </a:solidFill>
                <a:latin typeface="Euphemia"/>
                <a:ea typeface="+mj-ea"/>
                <a:cs typeface="+mj-cs"/>
              </a:rPr>
              <a:t>ELEKTROENERĢIJAS PATĒRINŠ - ANALĪZE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93813" y="2636912"/>
            <a:ext cx="9601200" cy="2448272"/>
          </a:xfrm>
        </p:spPr>
        <p:txBody>
          <a:bodyPr/>
          <a:lstStyle/>
          <a:p>
            <a:pPr marL="219456" indent="-228600" algn="l" defTabSz="914400">
              <a:lnSpc>
                <a:spcPct val="90000"/>
              </a:lnSpc>
              <a:spcBef>
                <a:spcPts val="1600"/>
              </a:spcBef>
              <a:buClr>
                <a:srgbClr val="164B4F"/>
              </a:buClr>
              <a:buFont typeface="Arial"/>
              <a:buChar char="•"/>
            </a:pPr>
            <a:r>
              <a:rPr lang="lv-LV" sz="2400" b="0" i="0" dirty="0">
                <a:solidFill>
                  <a:srgbClr val="164B4F"/>
                </a:solidFill>
                <a:latin typeface="Euphemia"/>
                <a:ea typeface="+mn-ea"/>
                <a:cs typeface="+mn-cs"/>
              </a:rPr>
              <a:t>Elektroenerģijas patēriņa sadalījums diennakts šķērsgriezumā</a:t>
            </a:r>
          </a:p>
          <a:p>
            <a:pPr marL="219456" indent="-228600" algn="l" defTabSz="914400">
              <a:lnSpc>
                <a:spcPct val="90000"/>
              </a:lnSpc>
              <a:spcBef>
                <a:spcPts val="1600"/>
              </a:spcBef>
              <a:buClr>
                <a:srgbClr val="164B4F"/>
              </a:buClr>
              <a:buFont typeface="Arial"/>
              <a:buChar char="•"/>
            </a:pPr>
            <a:r>
              <a:rPr lang="lv-LV" sz="2400" b="0" i="0" dirty="0">
                <a:solidFill>
                  <a:srgbClr val="164B4F"/>
                </a:solidFill>
                <a:latin typeface="Euphemia"/>
                <a:ea typeface="+mn-ea"/>
                <a:cs typeface="+mn-cs"/>
              </a:rPr>
              <a:t>Sadalījums nedēļas šķērsgriezumā</a:t>
            </a:r>
          </a:p>
          <a:p>
            <a:pPr marL="219456" indent="-228600" algn="l" defTabSz="914400">
              <a:lnSpc>
                <a:spcPct val="90000"/>
              </a:lnSpc>
              <a:spcBef>
                <a:spcPts val="1600"/>
              </a:spcBef>
              <a:buClr>
                <a:srgbClr val="164B4F"/>
              </a:buClr>
              <a:buFont typeface="Arial"/>
              <a:buChar char="•"/>
            </a:pPr>
            <a:r>
              <a:rPr lang="lv-LV" sz="2400" b="0" i="0" dirty="0">
                <a:solidFill>
                  <a:srgbClr val="164B4F"/>
                </a:solidFill>
                <a:latin typeface="Euphemia"/>
                <a:ea typeface="+mn-ea"/>
                <a:cs typeface="+mn-cs"/>
              </a:rPr>
              <a:t>Sadalījums mēneša šķērsgriezumā</a:t>
            </a:r>
          </a:p>
          <a:p>
            <a:pPr marL="219456" indent="-228600" algn="l" defTabSz="914400">
              <a:lnSpc>
                <a:spcPct val="90000"/>
              </a:lnSpc>
              <a:spcBef>
                <a:spcPts val="1600"/>
              </a:spcBef>
              <a:buClr>
                <a:srgbClr val="164B4F"/>
              </a:buClr>
              <a:buFont typeface="Arial"/>
              <a:buChar char="•"/>
            </a:pPr>
            <a:r>
              <a:rPr lang="lv-LV" dirty="0">
                <a:solidFill>
                  <a:srgbClr val="164B4F"/>
                </a:solidFill>
                <a:latin typeface="Euphemia"/>
              </a:rPr>
              <a:t>Sezonālais sadalījums</a:t>
            </a:r>
          </a:p>
          <a:p>
            <a:pPr marL="219456" indent="-228600" algn="l" defTabSz="914400">
              <a:lnSpc>
                <a:spcPct val="90000"/>
              </a:lnSpc>
              <a:spcBef>
                <a:spcPts val="1600"/>
              </a:spcBef>
              <a:buClr>
                <a:srgbClr val="164B4F"/>
              </a:buClr>
              <a:buFont typeface="Arial"/>
              <a:buChar char="•"/>
            </a:pPr>
            <a:endParaRPr lang="lv-LV" dirty="0">
              <a:solidFill>
                <a:srgbClr val="164B4F"/>
              </a:solidFill>
              <a:latin typeface="Euphemia"/>
            </a:endParaRPr>
          </a:p>
          <a:p>
            <a:pPr marL="219456" indent="-228600" algn="l" defTabSz="914400">
              <a:lnSpc>
                <a:spcPct val="90000"/>
              </a:lnSpc>
              <a:spcBef>
                <a:spcPts val="1600"/>
              </a:spcBef>
              <a:buClr>
                <a:srgbClr val="164B4F"/>
              </a:buClr>
              <a:buFont typeface="Arial"/>
              <a:buChar char="•"/>
            </a:pPr>
            <a:endParaRPr lang="lv-LV" sz="2400" b="0" i="0" dirty="0">
              <a:solidFill>
                <a:srgbClr val="164B4F"/>
              </a:solidFill>
              <a:latin typeface="Euphemia"/>
              <a:ea typeface="+mn-ea"/>
              <a:cs typeface="+mn-cs"/>
            </a:endParaRPr>
          </a:p>
        </p:txBody>
      </p:sp>
      <p:sp>
        <p:nvSpPr>
          <p:cNvPr id="3" name="Kājenes vietturis 2"/>
          <p:cNvSpPr>
            <a:spLocks noGrp="1"/>
          </p:cNvSpPr>
          <p:nvPr>
            <p:ph type="ftr" sz="quarter" idx="11"/>
          </p:nvPr>
        </p:nvSpPr>
        <p:spPr>
          <a:xfrm>
            <a:off x="4164515" y="6899276"/>
            <a:ext cx="3859795" cy="365125"/>
          </a:xfrm>
        </p:spPr>
        <p:txBody>
          <a:bodyPr/>
          <a:lstStyle/>
          <a:p>
            <a:endParaRPr lang="lv-LV" dirty="0"/>
          </a:p>
        </p:txBody>
      </p:sp>
      <p:pic>
        <p:nvPicPr>
          <p:cNvPr id="2050" name="Picture 1" descr="LOGO_HOMIN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4763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Attēls 2" descr="cid:image002.png@01D18A6C.6912DD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547688"/>
            <a:ext cx="13430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082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2" y="381000"/>
            <a:ext cx="10134599" cy="1143000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lv-LV" spc="-30" dirty="0">
                <a:solidFill>
                  <a:srgbClr val="164B4F"/>
                </a:solidFill>
                <a:latin typeface="Euphemia"/>
              </a:rPr>
              <a:t>SADALĪJUMS</a:t>
            </a:r>
            <a:endParaRPr lang="lv-LV" sz="3600" b="0" i="0" spc="-30" dirty="0">
              <a:solidFill>
                <a:srgbClr val="164B4F"/>
              </a:solidFill>
              <a:latin typeface="Euphemia"/>
              <a:ea typeface="+mj-ea"/>
              <a:cs typeface="+mj-cs"/>
            </a:endParaRPr>
          </a:p>
        </p:txBody>
      </p:sp>
      <p:sp>
        <p:nvSpPr>
          <p:cNvPr id="7" name="Kājenes vietturis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graphicFrame>
        <p:nvGraphicFramePr>
          <p:cNvPr id="5" name="Diagramma 4">
            <a:extLst>
              <a:ext uri="{FF2B5EF4-FFF2-40B4-BE49-F238E27FC236}">
                <a16:creationId xmlns:a16="http://schemas.microsoft.com/office/drawing/2014/main" id="{2F15DAC9-DC6D-4278-8D5B-09DBEEF34A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6080459"/>
              </p:ext>
            </p:extLst>
          </p:nvPr>
        </p:nvGraphicFramePr>
        <p:xfrm>
          <a:off x="2035174" y="1628800"/>
          <a:ext cx="8651874" cy="4249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8567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lv-LV" sz="3600" b="0" i="0" dirty="0">
                <a:solidFill>
                  <a:srgbClr val="164B4F"/>
                </a:solidFill>
                <a:latin typeface="Euphemia"/>
                <a:ea typeface="+mj-ea"/>
                <a:cs typeface="+mj-cs"/>
              </a:rPr>
              <a:t>DATU ANALĪZE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lv-LV" dirty="0"/>
              <a:t>ATRODAM ENERĢIJAS PATĒRIŅA MAKSIMUMUS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lv-LV" dirty="0"/>
              <a:t>Atrodam enerģijas patērētājus</a:t>
            </a:r>
          </a:p>
          <a:p>
            <a:r>
              <a:rPr lang="lv-LV" dirty="0"/>
              <a:t>Izlīdzinām patēriņu</a:t>
            </a:r>
          </a:p>
          <a:p>
            <a:r>
              <a:rPr lang="lv-LV" dirty="0"/>
              <a:t>Samazinām pieslēguma jaudu</a:t>
            </a:r>
          </a:p>
          <a:p>
            <a:r>
              <a:rPr lang="lv-LV" dirty="0"/>
              <a:t>Izslēdzam neoptimālo patēriņu</a:t>
            </a:r>
          </a:p>
          <a:p>
            <a:r>
              <a:rPr lang="lv-LV" dirty="0"/>
              <a:t>Sniedzam optimizācijas rekomendācijas</a:t>
            </a:r>
          </a:p>
        </p:txBody>
      </p:sp>
      <p:sp>
        <p:nvSpPr>
          <p:cNvPr id="8" name="Kājenes vietturi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313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OPTIMIZĀCIJA</a:t>
            </a:r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graphicFrame>
        <p:nvGraphicFramePr>
          <p:cNvPr id="6" name="Diagramma 5">
            <a:extLst>
              <a:ext uri="{FF2B5EF4-FFF2-40B4-BE49-F238E27FC236}">
                <a16:creationId xmlns:a16="http://schemas.microsoft.com/office/drawing/2014/main" id="{F049CC78-106B-4046-8E0B-0681E7D0BC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0991783"/>
              </p:ext>
            </p:extLst>
          </p:nvPr>
        </p:nvGraphicFramePr>
        <p:xfrm>
          <a:off x="1701924" y="1268760"/>
          <a:ext cx="842493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1732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lv-LV" sz="3600" b="0" i="0" dirty="0">
                <a:solidFill>
                  <a:srgbClr val="164B4F"/>
                </a:solidFill>
                <a:latin typeface="Euphemia"/>
                <a:ea typeface="+mj-ea"/>
                <a:cs typeface="+mj-cs"/>
              </a:rPr>
              <a:t>Datu vākšana analīzei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19456" indent="-228600" algn="l" defTabSz="914400">
              <a:lnSpc>
                <a:spcPct val="90000"/>
              </a:lnSpc>
              <a:spcBef>
                <a:spcPts val="1600"/>
              </a:spcBef>
              <a:buClr>
                <a:srgbClr val="164B4F"/>
              </a:buClr>
              <a:buFont typeface="Arial"/>
              <a:buChar char="•"/>
            </a:pPr>
            <a:r>
              <a:rPr lang="lv-LV" sz="2400" b="0" i="0" dirty="0">
                <a:solidFill>
                  <a:srgbClr val="164B4F"/>
                </a:solidFill>
                <a:latin typeface="Euphemia"/>
                <a:ea typeface="+mn-ea"/>
                <a:cs typeface="+mn-cs"/>
              </a:rPr>
              <a:t>Uzstādām enerģijas uzskaites sistēmu</a:t>
            </a:r>
          </a:p>
          <a:p>
            <a:pPr marL="219456" indent="-228600" algn="l" defTabSz="914400">
              <a:lnSpc>
                <a:spcPct val="90000"/>
              </a:lnSpc>
              <a:spcBef>
                <a:spcPts val="1600"/>
              </a:spcBef>
              <a:buClr>
                <a:srgbClr val="164B4F"/>
              </a:buClr>
              <a:buFont typeface="Arial"/>
              <a:buChar char="•"/>
            </a:pPr>
            <a:r>
              <a:rPr lang="lv-LV" sz="2400" b="0" i="0" dirty="0">
                <a:solidFill>
                  <a:srgbClr val="164B4F"/>
                </a:solidFill>
                <a:latin typeface="Euphemia"/>
                <a:ea typeface="+mn-ea"/>
                <a:cs typeface="+mn-cs"/>
              </a:rPr>
              <a:t>Uzstādām datu krāšanas datoru</a:t>
            </a:r>
          </a:p>
          <a:p>
            <a:pPr marL="219456" indent="-228600" algn="l" defTabSz="914400">
              <a:lnSpc>
                <a:spcPct val="90000"/>
              </a:lnSpc>
              <a:spcBef>
                <a:spcPts val="1600"/>
              </a:spcBef>
              <a:buClr>
                <a:srgbClr val="164B4F"/>
              </a:buClr>
              <a:buFont typeface="Arial"/>
              <a:buChar char="•"/>
            </a:pPr>
            <a:r>
              <a:rPr lang="lv-LV" sz="2400" b="0" i="0" dirty="0">
                <a:solidFill>
                  <a:srgbClr val="164B4F"/>
                </a:solidFill>
                <a:latin typeface="Euphemia"/>
                <a:ea typeface="+mn-ea"/>
                <a:cs typeface="+mn-cs"/>
              </a:rPr>
              <a:t>Pieslēdzam uzstādītās iekārtas pie datora </a:t>
            </a:r>
          </a:p>
        </p:txBody>
      </p:sp>
      <p:pic>
        <p:nvPicPr>
          <p:cNvPr id="6" name="Satura vietturis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196" y="2300490"/>
            <a:ext cx="3333333" cy="3247619"/>
          </a:xfrm>
        </p:spPr>
      </p:pic>
      <p:sp>
        <p:nvSpPr>
          <p:cNvPr id="8" name="Kājenes vietturi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4747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DATU APSTRĀDE IKDIENĀ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3176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DATU VĀKŠANA IKDIENĀ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Pastāvīgi sekot līdzi enerģijas patēriņam</a:t>
            </a:r>
            <a:endParaRPr lang="en-US" dirty="0"/>
          </a:p>
        </p:txBody>
      </p:sp>
      <p:pic>
        <p:nvPicPr>
          <p:cNvPr id="9" name="Satura vietturis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266" y="620688"/>
            <a:ext cx="4102472" cy="5551512"/>
          </a:xfrm>
        </p:spPr>
      </p:pic>
      <p:sp>
        <p:nvSpPr>
          <p:cNvPr id="8" name="Satura vietturis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lv-LV" dirty="0"/>
              <a:t>Izveidot kontroles sistēmu</a:t>
            </a:r>
          </a:p>
          <a:p>
            <a:r>
              <a:rPr lang="lv-LV" dirty="0"/>
              <a:t>Ierobežot enerģijas patēriņu kritiskajos brīžos</a:t>
            </a:r>
          </a:p>
          <a:p>
            <a:r>
              <a:rPr lang="lv-LV" dirty="0"/>
              <a:t>Saņemt informāciju, par enerģijas pieaugumu, kas tuvojas kritiskajam līmenim</a:t>
            </a:r>
          </a:p>
          <a:p>
            <a:endParaRPr lang="lv-LV" dirty="0"/>
          </a:p>
        </p:txBody>
      </p:sp>
      <p:sp>
        <p:nvSpPr>
          <p:cNvPr id="11" name="Kājenes vietturis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4268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ENERĢIJAS VADĪBA UN KONTROLE</a:t>
            </a:r>
            <a:endParaRPr lang="en-US" dirty="0"/>
          </a:p>
        </p:txBody>
      </p:sp>
      <p:pic>
        <p:nvPicPr>
          <p:cNvPr id="3" name="Attēls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052" y="1573213"/>
            <a:ext cx="6057143" cy="5276190"/>
          </a:xfrm>
          <a:prstGeom prst="rect">
            <a:avLst/>
          </a:prstGeom>
        </p:spPr>
      </p:pic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7837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erenity_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Serenity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Serenity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Serenity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3364E68-A14A-408E-9BFB-9F98BF02B7F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Prezentācija ar mieru attēlojošu noformējumu (platekrāna)</Template>
  <TotalTime>0</TotalTime>
  <Words>153</Words>
  <Application>Microsoft Office PowerPoint</Application>
  <PresentationFormat>Pielāgots</PresentationFormat>
  <Paragraphs>44</Paragraphs>
  <Slides>11</Slides>
  <Notes>1</Notes>
  <HiddenSlides>0</HiddenSlides>
  <MMClips>0</MMClips>
  <ScaleCrop>false</ScaleCrop>
  <HeadingPairs>
    <vt:vector size="6" baseType="variant">
      <vt:variant>
        <vt:lpstr>Lietotie fonti</vt:lpstr>
      </vt:variant>
      <vt:variant>
        <vt:i4>3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11</vt:i4>
      </vt:variant>
    </vt:vector>
  </HeadingPairs>
  <TitlesOfParts>
    <vt:vector size="15" baseType="lpstr">
      <vt:lpstr>Arial</vt:lpstr>
      <vt:lpstr>Euphemia</vt:lpstr>
      <vt:lpstr>Times New Roman</vt:lpstr>
      <vt:lpstr>Serenity_16x9</vt:lpstr>
      <vt:lpstr>ENERGOEFEKTIVITĀTE RAŽOŠANĀ </vt:lpstr>
      <vt:lpstr>ELEKTROENERĢIJAS PATĒRINŠ - ANALĪZE</vt:lpstr>
      <vt:lpstr>SADALĪJUMS</vt:lpstr>
      <vt:lpstr>DATU ANALĪZE</vt:lpstr>
      <vt:lpstr>OPTIMIZĀCIJA</vt:lpstr>
      <vt:lpstr>Datu vākšana analīzei</vt:lpstr>
      <vt:lpstr>DATU APSTRĀDE IKDIENĀ</vt:lpstr>
      <vt:lpstr>DATU VĀKŠANA IKDIENĀ</vt:lpstr>
      <vt:lpstr>ENERĢIJAS VADĪBA UN KONTROLE</vt:lpstr>
      <vt:lpstr>PowerPoint prezentācija</vt:lpstr>
      <vt:lpstr>ELEKTROENERĢIJAS PATĒRIŅA SAMAZINĀŠANA – JŪSU IEGULDĪJUMS VIDES SAGLABĀŠANĀ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2016-12-04T08:54:49Z</dcterms:created>
  <dcterms:modified xsi:type="dcterms:W3CDTF">2016-12-12T19:51:03Z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TC028011099991</vt:lpwstr>
  </property>
</Properties>
</file>